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8.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4.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notesSlides/notesSlide78.xml" ContentType="application/vnd.openxmlformats-officedocument.presentationml.notesSlide+xml"/>
  <Override PartName="/ppt/charts/chart6.xml" ContentType="application/vnd.openxmlformats-officedocument.drawingml.chart+xml"/>
  <Override PartName="/ppt/theme/themeOverride5.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8"/>
  </p:notesMasterIdLst>
  <p:handoutMasterIdLst>
    <p:handoutMasterId r:id="rId89"/>
  </p:handoutMasterIdLst>
  <p:sldIdLst>
    <p:sldId id="257" r:id="rId2"/>
    <p:sldId id="258" r:id="rId3"/>
    <p:sldId id="715" r:id="rId4"/>
    <p:sldId id="686" r:id="rId5"/>
    <p:sldId id="687" r:id="rId6"/>
    <p:sldId id="688" r:id="rId7"/>
    <p:sldId id="689" r:id="rId8"/>
    <p:sldId id="690" r:id="rId9"/>
    <p:sldId id="691" r:id="rId10"/>
    <p:sldId id="692" r:id="rId11"/>
    <p:sldId id="693" r:id="rId12"/>
    <p:sldId id="694" r:id="rId13"/>
    <p:sldId id="695" r:id="rId14"/>
    <p:sldId id="696" r:id="rId15"/>
    <p:sldId id="727" r:id="rId16"/>
    <p:sldId id="455" r:id="rId17"/>
    <p:sldId id="698" r:id="rId18"/>
    <p:sldId id="699" r:id="rId19"/>
    <p:sldId id="711" r:id="rId20"/>
    <p:sldId id="700" r:id="rId21"/>
    <p:sldId id="567" r:id="rId22"/>
    <p:sldId id="657" r:id="rId23"/>
    <p:sldId id="729" r:id="rId24"/>
    <p:sldId id="505" r:id="rId25"/>
    <p:sldId id="680" r:id="rId26"/>
    <p:sldId id="568" r:id="rId27"/>
    <p:sldId id="569" r:id="rId28"/>
    <p:sldId id="659" r:id="rId29"/>
    <p:sldId id="574" r:id="rId30"/>
    <p:sldId id="708" r:id="rId31"/>
    <p:sldId id="701" r:id="rId32"/>
    <p:sldId id="702" r:id="rId33"/>
    <p:sldId id="703" r:id="rId34"/>
    <p:sldId id="704" r:id="rId35"/>
    <p:sldId id="732" r:id="rId36"/>
    <p:sldId id="710" r:id="rId37"/>
    <p:sldId id="723" r:id="rId38"/>
    <p:sldId id="725" r:id="rId39"/>
    <p:sldId id="709" r:id="rId40"/>
    <p:sldId id="726" r:id="rId41"/>
    <p:sldId id="720" r:id="rId42"/>
    <p:sldId id="724" r:id="rId43"/>
    <p:sldId id="637" r:id="rId44"/>
    <p:sldId id="672" r:id="rId45"/>
    <p:sldId id="712" r:id="rId46"/>
    <p:sldId id="713" r:id="rId47"/>
    <p:sldId id="714" r:id="rId48"/>
    <p:sldId id="673" r:id="rId49"/>
    <p:sldId id="674" r:id="rId50"/>
    <p:sldId id="734" r:id="rId51"/>
    <p:sldId id="735" r:id="rId52"/>
    <p:sldId id="736" r:id="rId53"/>
    <p:sldId id="737" r:id="rId54"/>
    <p:sldId id="738" r:id="rId55"/>
    <p:sldId id="739" r:id="rId56"/>
    <p:sldId id="740" r:id="rId57"/>
    <p:sldId id="741" r:id="rId58"/>
    <p:sldId id="742" r:id="rId59"/>
    <p:sldId id="675" r:id="rId60"/>
    <p:sldId id="676" r:id="rId61"/>
    <p:sldId id="721" r:id="rId62"/>
    <p:sldId id="722" r:id="rId63"/>
    <p:sldId id="677" r:id="rId64"/>
    <p:sldId id="678" r:id="rId65"/>
    <p:sldId id="716" r:id="rId66"/>
    <p:sldId id="717" r:id="rId67"/>
    <p:sldId id="679" r:id="rId68"/>
    <p:sldId id="662" r:id="rId69"/>
    <p:sldId id="731" r:id="rId70"/>
    <p:sldId id="730" r:id="rId71"/>
    <p:sldId id="663" r:id="rId72"/>
    <p:sldId id="664" r:id="rId73"/>
    <p:sldId id="718" r:id="rId74"/>
    <p:sldId id="719" r:id="rId75"/>
    <p:sldId id="665" r:id="rId76"/>
    <p:sldId id="666" r:id="rId77"/>
    <p:sldId id="706" r:id="rId78"/>
    <p:sldId id="707" r:id="rId79"/>
    <p:sldId id="705" r:id="rId80"/>
    <p:sldId id="667" r:id="rId81"/>
    <p:sldId id="681" r:id="rId82"/>
    <p:sldId id="684" r:id="rId83"/>
    <p:sldId id="683" r:id="rId84"/>
    <p:sldId id="668" r:id="rId85"/>
    <p:sldId id="669" r:id="rId86"/>
    <p:sldId id="581" r:id="rId8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583A"/>
    <a:srgbClr val="D38C2D"/>
    <a:srgbClr val="D55319"/>
    <a:srgbClr val="1E5C14"/>
    <a:srgbClr val="2C4C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086" autoAdjust="0"/>
  </p:normalViewPr>
  <p:slideViewPr>
    <p:cSldViewPr>
      <p:cViewPr>
        <p:scale>
          <a:sx n="71" d="100"/>
          <a:sy n="71" d="100"/>
        </p:scale>
        <p:origin x="-2772" y="-52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ivotFmts>
      <c:pivotFmt>
        <c:idx val="0"/>
        <c:marker>
          <c:symbol val="none"/>
        </c:marker>
      </c:pivotFmt>
      <c:pivotFmt>
        <c:idx val="1"/>
        <c:marker>
          <c:symbol val="none"/>
        </c:marker>
        <c:dLbl>
          <c:idx val="0"/>
          <c:spPr>
            <a:solidFill>
              <a:schemeClr val="bg1"/>
            </a:solidFill>
          </c:spPr>
          <c:txPr>
            <a:bodyPr/>
            <a:lstStyle/>
            <a:p>
              <a:pPr>
                <a:defRPr/>
              </a:pPr>
              <a:endParaRPr lang="en-US"/>
            </a:p>
          </c:txPr>
          <c:showLegendKey val="0"/>
          <c:showVal val="1"/>
          <c:showCatName val="1"/>
          <c:showSerName val="0"/>
          <c:showPercent val="0"/>
          <c:showBubbleSize val="0"/>
        </c:dLbl>
      </c:pivotFmt>
      <c:pivotFmt>
        <c:idx val="2"/>
        <c:dLbl>
          <c:idx val="0"/>
          <c:layout>
            <c:manualLayout>
              <c:x val="-7.9815869170199782E-2"/>
              <c:y val="6.7677622308931124E-2"/>
            </c:manualLayout>
          </c:layout>
          <c:showLegendKey val="0"/>
          <c:showVal val="1"/>
          <c:showCatName val="1"/>
          <c:showSerName val="0"/>
          <c:showPercent val="0"/>
          <c:showBubbleSize val="0"/>
        </c:dLbl>
      </c:pivotFmt>
      <c:pivotFmt>
        <c:idx val="3"/>
        <c:dLbl>
          <c:idx val="0"/>
          <c:layout>
            <c:manualLayout>
              <c:x val="0.1306750656167979"/>
              <c:y val="-0.20822444965211426"/>
            </c:manualLayout>
          </c:layout>
          <c:showLegendKey val="0"/>
          <c:showVal val="1"/>
          <c:showCatName val="1"/>
          <c:showSerName val="0"/>
          <c:showPercent val="0"/>
          <c:showBubbleSize val="0"/>
        </c:dLbl>
      </c:pivotFmt>
      <c:pivotFmt>
        <c:idx val="4"/>
        <c:dLbl>
          <c:idx val="0"/>
          <c:layout>
            <c:manualLayout>
              <c:x val="0.16690770576754829"/>
              <c:y val="3.4132671212692776E-2"/>
            </c:manualLayout>
          </c:layout>
          <c:showLegendKey val="0"/>
          <c:showVal val="1"/>
          <c:showCatName val="1"/>
          <c:showSerName val="0"/>
          <c:showPercent val="0"/>
          <c:showBubbleSize val="0"/>
        </c:dLbl>
      </c:pivotFmt>
      <c:pivotFmt>
        <c:idx val="5"/>
        <c:dLbl>
          <c:idx val="0"/>
          <c:layout>
            <c:manualLayout>
              <c:x val="7.9079615048118987E-2"/>
              <c:y val="5.7362473905474463E-2"/>
            </c:manualLayout>
          </c:layout>
          <c:showLegendKey val="0"/>
          <c:showVal val="1"/>
          <c:showCatName val="1"/>
          <c:showSerName val="0"/>
          <c:showPercent val="0"/>
          <c:showBubbleSize val="0"/>
        </c:dLbl>
      </c:pivotFmt>
      <c:pivotFmt>
        <c:idx val="6"/>
        <c:dLbl>
          <c:idx val="0"/>
          <c:layout>
            <c:manualLayout>
              <c:x val="-4.3231657581263828E-2"/>
              <c:y val="-3.7323033923502287E-2"/>
            </c:manualLayout>
          </c:layout>
          <c:showLegendKey val="0"/>
          <c:showVal val="1"/>
          <c:showCatName val="1"/>
          <c:showSerName val="0"/>
          <c:showPercent val="0"/>
          <c:showBubbleSize val="0"/>
        </c:dLbl>
      </c:pivotFmt>
      <c:pivotFmt>
        <c:idx val="7"/>
        <c:dLbl>
          <c:idx val="0"/>
          <c:layout>
            <c:manualLayout>
              <c:x val="-2.7248132444982837E-4"/>
              <c:y val="-7.9615934809292258E-2"/>
            </c:manualLayout>
          </c:layout>
          <c:showLegendKey val="0"/>
          <c:showVal val="1"/>
          <c:showCatName val="1"/>
          <c:showSerName val="0"/>
          <c:showPercent val="0"/>
          <c:showBubbleSize val="0"/>
        </c:dLbl>
      </c:pivotFmt>
      <c:pivotFmt>
        <c:idx val="8"/>
        <c:dLbl>
          <c:idx val="0"/>
          <c:layout>
            <c:manualLayout>
              <c:x val="-7.2754828723332662E-3"/>
              <c:y val="-6.3842913638986309E-2"/>
            </c:manualLayout>
          </c:layout>
          <c:showLegendKey val="0"/>
          <c:showVal val="1"/>
          <c:showCatName val="1"/>
          <c:showSerName val="0"/>
          <c:showPercent val="0"/>
          <c:showBubbleSize val="0"/>
        </c:dLbl>
      </c:pivotFmt>
      <c:pivotFmt>
        <c:idx val="9"/>
        <c:dLbl>
          <c:idx val="0"/>
          <c:layout>
            <c:manualLayout>
              <c:x val="-0.11854988895618816"/>
              <c:y val="-9.0533661422035044E-3"/>
            </c:manualLayout>
          </c:layout>
          <c:showLegendKey val="0"/>
          <c:showVal val="1"/>
          <c:showCatName val="1"/>
          <c:showSerName val="0"/>
          <c:showPercent val="0"/>
          <c:showBubbleSize val="0"/>
        </c:dLbl>
      </c:pivotFmt>
      <c:pivotFmt>
        <c:idx val="10"/>
        <c:dLbl>
          <c:idx val="0"/>
          <c:layout>
            <c:manualLayout>
              <c:x val="5.463010969782623E-2"/>
              <c:y val="-3.3491131782203469E-2"/>
            </c:manualLayout>
          </c:layout>
          <c:showLegendKey val="0"/>
          <c:showVal val="1"/>
          <c:showCatName val="1"/>
          <c:showSerName val="0"/>
          <c:showPercent val="0"/>
          <c:showBubbleSize val="0"/>
        </c:dLbl>
      </c:pivotFmt>
      <c:pivotFmt>
        <c:idx val="11"/>
        <c:dLbl>
          <c:idx val="0"/>
          <c:layout>
            <c:manualLayout>
              <c:x val="-7.16205935796487E-2"/>
              <c:y val="-0.1714701505042259"/>
            </c:manualLayout>
          </c:layout>
          <c:showLegendKey val="0"/>
          <c:showVal val="1"/>
          <c:showCatName val="1"/>
          <c:showSerName val="0"/>
          <c:showPercent val="0"/>
          <c:showBubbleSize val="0"/>
        </c:dLbl>
      </c:pivotFmt>
      <c:pivotFmt>
        <c:idx val="12"/>
        <c:marker>
          <c:symbol val="none"/>
        </c:marker>
        <c:dLbl>
          <c:idx val="0"/>
          <c:spPr>
            <a:solidFill>
              <a:schemeClr val="bg1"/>
            </a:solidFill>
          </c:spPr>
          <c:txPr>
            <a:bodyPr/>
            <a:lstStyle/>
            <a:p>
              <a:pPr>
                <a:defRPr/>
              </a:pPr>
              <a:endParaRPr lang="en-US"/>
            </a:p>
          </c:txPr>
          <c:showLegendKey val="0"/>
          <c:showVal val="1"/>
          <c:showCatName val="1"/>
          <c:showSerName val="0"/>
          <c:showPercent val="0"/>
          <c:showBubbleSize val="0"/>
        </c:dLbl>
      </c:pivotFmt>
      <c:pivotFmt>
        <c:idx val="13"/>
        <c:dLbl>
          <c:idx val="0"/>
          <c:layout>
            <c:manualLayout>
              <c:x val="-7.9815869170199782E-2"/>
              <c:y val="6.7677622308931124E-2"/>
            </c:manualLayout>
          </c:layout>
          <c:showLegendKey val="0"/>
          <c:showVal val="1"/>
          <c:showCatName val="1"/>
          <c:showSerName val="0"/>
          <c:showPercent val="0"/>
          <c:showBubbleSize val="0"/>
        </c:dLbl>
      </c:pivotFmt>
      <c:pivotFmt>
        <c:idx val="14"/>
        <c:dLbl>
          <c:idx val="0"/>
          <c:layout>
            <c:manualLayout>
              <c:x val="-7.16205935796487E-2"/>
              <c:y val="-0.1714701505042259"/>
            </c:manualLayout>
          </c:layout>
          <c:showLegendKey val="0"/>
          <c:showVal val="1"/>
          <c:showCatName val="1"/>
          <c:showSerName val="0"/>
          <c:showPercent val="0"/>
          <c:showBubbleSize val="0"/>
        </c:dLbl>
      </c:pivotFmt>
      <c:pivotFmt>
        <c:idx val="15"/>
        <c:dLbl>
          <c:idx val="0"/>
          <c:layout>
            <c:manualLayout>
              <c:x val="0.1306750656167979"/>
              <c:y val="-0.20822444965211426"/>
            </c:manualLayout>
          </c:layout>
          <c:showLegendKey val="0"/>
          <c:showVal val="1"/>
          <c:showCatName val="1"/>
          <c:showSerName val="0"/>
          <c:showPercent val="0"/>
          <c:showBubbleSize val="0"/>
        </c:dLbl>
      </c:pivotFmt>
      <c:pivotFmt>
        <c:idx val="16"/>
        <c:dLbl>
          <c:idx val="0"/>
          <c:layout>
            <c:manualLayout>
              <c:x val="0.16690770576754829"/>
              <c:y val="3.4132671212692776E-2"/>
            </c:manualLayout>
          </c:layout>
          <c:showLegendKey val="0"/>
          <c:showVal val="1"/>
          <c:showCatName val="1"/>
          <c:showSerName val="0"/>
          <c:showPercent val="0"/>
          <c:showBubbleSize val="0"/>
        </c:dLbl>
      </c:pivotFmt>
      <c:pivotFmt>
        <c:idx val="17"/>
        <c:dLbl>
          <c:idx val="0"/>
          <c:layout>
            <c:manualLayout>
              <c:x val="-0.11854988895618816"/>
              <c:y val="-9.0533661422035044E-3"/>
            </c:manualLayout>
          </c:layout>
          <c:showLegendKey val="0"/>
          <c:showVal val="1"/>
          <c:showCatName val="1"/>
          <c:showSerName val="0"/>
          <c:showPercent val="0"/>
          <c:showBubbleSize val="0"/>
        </c:dLbl>
      </c:pivotFmt>
      <c:pivotFmt>
        <c:idx val="18"/>
        <c:dLbl>
          <c:idx val="0"/>
          <c:layout>
            <c:manualLayout>
              <c:x val="-7.2754828723332662E-3"/>
              <c:y val="-6.3842913638986309E-2"/>
            </c:manualLayout>
          </c:layout>
          <c:showLegendKey val="0"/>
          <c:showVal val="1"/>
          <c:showCatName val="1"/>
          <c:showSerName val="0"/>
          <c:showPercent val="0"/>
          <c:showBubbleSize val="0"/>
        </c:dLbl>
      </c:pivotFmt>
      <c:pivotFmt>
        <c:idx val="19"/>
        <c:dLbl>
          <c:idx val="0"/>
          <c:layout>
            <c:manualLayout>
              <c:x val="-2.7248132444982837E-4"/>
              <c:y val="-7.9615934809292258E-2"/>
            </c:manualLayout>
          </c:layout>
          <c:showLegendKey val="0"/>
          <c:showVal val="1"/>
          <c:showCatName val="1"/>
          <c:showSerName val="0"/>
          <c:showPercent val="0"/>
          <c:showBubbleSize val="0"/>
        </c:dLbl>
      </c:pivotFmt>
      <c:pivotFmt>
        <c:idx val="20"/>
        <c:dLbl>
          <c:idx val="0"/>
          <c:layout>
            <c:manualLayout>
              <c:x val="7.9079615048118987E-2"/>
              <c:y val="5.7362473905474463E-2"/>
            </c:manualLayout>
          </c:layout>
          <c:showLegendKey val="0"/>
          <c:showVal val="1"/>
          <c:showCatName val="1"/>
          <c:showSerName val="0"/>
          <c:showPercent val="0"/>
          <c:showBubbleSize val="0"/>
        </c:dLbl>
      </c:pivotFmt>
      <c:pivotFmt>
        <c:idx val="21"/>
        <c:dLbl>
          <c:idx val="0"/>
          <c:layout>
            <c:manualLayout>
              <c:x val="-4.3231657581263828E-2"/>
              <c:y val="-3.7323033923502287E-2"/>
            </c:manualLayout>
          </c:layout>
          <c:showLegendKey val="0"/>
          <c:showVal val="1"/>
          <c:showCatName val="1"/>
          <c:showSerName val="0"/>
          <c:showPercent val="0"/>
          <c:showBubbleSize val="0"/>
        </c:dLbl>
      </c:pivotFmt>
      <c:pivotFmt>
        <c:idx val="22"/>
        <c:dLbl>
          <c:idx val="0"/>
          <c:layout>
            <c:manualLayout>
              <c:x val="5.463010969782623E-2"/>
              <c:y val="-3.3491131782203469E-2"/>
            </c:manualLayout>
          </c:layout>
          <c:showLegendKey val="0"/>
          <c:showVal val="1"/>
          <c:showCatName val="1"/>
          <c:showSerName val="0"/>
          <c:showPercent val="0"/>
          <c:showBubbleSize val="0"/>
        </c:dLbl>
      </c:pivotFmt>
      <c:pivotFmt>
        <c:idx val="23"/>
        <c:marker>
          <c:symbol val="none"/>
        </c:marker>
        <c:dLbl>
          <c:idx val="0"/>
          <c:spPr>
            <a:solidFill>
              <a:schemeClr val="bg1"/>
            </a:solidFill>
          </c:spPr>
          <c:txPr>
            <a:bodyPr/>
            <a:lstStyle/>
            <a:p>
              <a:pPr>
                <a:defRPr/>
              </a:pPr>
              <a:endParaRPr lang="en-US"/>
            </a:p>
          </c:txPr>
          <c:showLegendKey val="0"/>
          <c:showVal val="1"/>
          <c:showCatName val="1"/>
          <c:showSerName val="0"/>
          <c:showPercent val="0"/>
          <c:showBubbleSize val="0"/>
        </c:dLbl>
      </c:pivotFmt>
      <c:pivotFmt>
        <c:idx val="24"/>
        <c:dLbl>
          <c:idx val="0"/>
          <c:layout>
            <c:manualLayout>
              <c:x val="-7.9815869170199782E-2"/>
              <c:y val="6.7677622308931124E-2"/>
            </c:manualLayout>
          </c:layout>
          <c:showLegendKey val="0"/>
          <c:showVal val="1"/>
          <c:showCatName val="1"/>
          <c:showSerName val="0"/>
          <c:showPercent val="0"/>
          <c:showBubbleSize val="0"/>
        </c:dLbl>
      </c:pivotFmt>
      <c:pivotFmt>
        <c:idx val="25"/>
        <c:dLbl>
          <c:idx val="0"/>
          <c:layout>
            <c:manualLayout>
              <c:x val="-7.16205935796487E-2"/>
              <c:y val="-0.1714701505042259"/>
            </c:manualLayout>
          </c:layout>
          <c:showLegendKey val="0"/>
          <c:showVal val="1"/>
          <c:showCatName val="1"/>
          <c:showSerName val="0"/>
          <c:showPercent val="0"/>
          <c:showBubbleSize val="0"/>
        </c:dLbl>
      </c:pivotFmt>
      <c:pivotFmt>
        <c:idx val="26"/>
        <c:dLbl>
          <c:idx val="0"/>
          <c:layout>
            <c:manualLayout>
              <c:x val="0.1306750656167979"/>
              <c:y val="-0.20822444965211426"/>
            </c:manualLayout>
          </c:layout>
          <c:showLegendKey val="0"/>
          <c:showVal val="1"/>
          <c:showCatName val="1"/>
          <c:showSerName val="0"/>
          <c:showPercent val="0"/>
          <c:showBubbleSize val="0"/>
        </c:dLbl>
      </c:pivotFmt>
      <c:pivotFmt>
        <c:idx val="27"/>
        <c:dLbl>
          <c:idx val="0"/>
          <c:layout>
            <c:manualLayout>
              <c:x val="0.16690770576754829"/>
              <c:y val="3.4132671212692776E-2"/>
            </c:manualLayout>
          </c:layout>
          <c:showLegendKey val="0"/>
          <c:showVal val="1"/>
          <c:showCatName val="1"/>
          <c:showSerName val="0"/>
          <c:showPercent val="0"/>
          <c:showBubbleSize val="0"/>
        </c:dLbl>
      </c:pivotFmt>
      <c:pivotFmt>
        <c:idx val="28"/>
        <c:dLbl>
          <c:idx val="0"/>
          <c:layout>
            <c:manualLayout>
              <c:x val="-0.11854988895618816"/>
              <c:y val="-9.0533661422035044E-3"/>
            </c:manualLayout>
          </c:layout>
          <c:showLegendKey val="0"/>
          <c:showVal val="1"/>
          <c:showCatName val="1"/>
          <c:showSerName val="0"/>
          <c:showPercent val="0"/>
          <c:showBubbleSize val="0"/>
        </c:dLbl>
      </c:pivotFmt>
      <c:pivotFmt>
        <c:idx val="29"/>
        <c:dLbl>
          <c:idx val="0"/>
          <c:layout>
            <c:manualLayout>
              <c:x val="-7.2754828723332662E-3"/>
              <c:y val="-6.3842913638986309E-2"/>
            </c:manualLayout>
          </c:layout>
          <c:showLegendKey val="0"/>
          <c:showVal val="1"/>
          <c:showCatName val="1"/>
          <c:showSerName val="0"/>
          <c:showPercent val="0"/>
          <c:showBubbleSize val="0"/>
        </c:dLbl>
      </c:pivotFmt>
      <c:pivotFmt>
        <c:idx val="30"/>
        <c:dLbl>
          <c:idx val="0"/>
          <c:layout>
            <c:manualLayout>
              <c:x val="-2.7248132444982837E-4"/>
              <c:y val="-7.9615934809292258E-2"/>
            </c:manualLayout>
          </c:layout>
          <c:showLegendKey val="0"/>
          <c:showVal val="1"/>
          <c:showCatName val="1"/>
          <c:showSerName val="0"/>
          <c:showPercent val="0"/>
          <c:showBubbleSize val="0"/>
        </c:dLbl>
      </c:pivotFmt>
      <c:pivotFmt>
        <c:idx val="31"/>
        <c:dLbl>
          <c:idx val="0"/>
          <c:layout>
            <c:manualLayout>
              <c:x val="7.9079615048118987E-2"/>
              <c:y val="5.7362473905474463E-2"/>
            </c:manualLayout>
          </c:layout>
          <c:showLegendKey val="0"/>
          <c:showVal val="1"/>
          <c:showCatName val="1"/>
          <c:showSerName val="0"/>
          <c:showPercent val="0"/>
          <c:showBubbleSize val="0"/>
        </c:dLbl>
      </c:pivotFmt>
      <c:pivotFmt>
        <c:idx val="32"/>
        <c:dLbl>
          <c:idx val="0"/>
          <c:layout>
            <c:manualLayout>
              <c:x val="-4.3231657581263828E-2"/>
              <c:y val="-3.7323033923502287E-2"/>
            </c:manualLayout>
          </c:layout>
          <c:showLegendKey val="0"/>
          <c:showVal val="1"/>
          <c:showCatName val="1"/>
          <c:showSerName val="0"/>
          <c:showPercent val="0"/>
          <c:showBubbleSize val="0"/>
        </c:dLbl>
      </c:pivotFmt>
      <c:pivotFmt>
        <c:idx val="33"/>
        <c:dLbl>
          <c:idx val="0"/>
          <c:layout>
            <c:manualLayout>
              <c:x val="5.463010969782623E-2"/>
              <c:y val="-3.3491131782203469E-2"/>
            </c:manualLayout>
          </c:layout>
          <c:showLegendKey val="0"/>
          <c:showVal val="1"/>
          <c:showCatName val="1"/>
          <c:showSerName val="0"/>
          <c:showPercent val="0"/>
          <c:showBubbleSize val="0"/>
        </c:dLbl>
      </c:pivotFmt>
    </c:pivotFmts>
    <c:view3D>
      <c:rotX val="30"/>
      <c:rotY val="60"/>
      <c:rAngAx val="0"/>
      <c:perspective val="30"/>
    </c:view3D>
    <c:floor>
      <c:thickness val="0"/>
    </c:floor>
    <c:sideWall>
      <c:thickness val="0"/>
    </c:sideWall>
    <c:backWall>
      <c:thickness val="0"/>
    </c:backWall>
    <c:plotArea>
      <c:layout>
        <c:manualLayout>
          <c:layoutTarget val="inner"/>
          <c:xMode val="edge"/>
          <c:yMode val="edge"/>
          <c:x val="3.2513884951880295E-3"/>
          <c:y val="2.9946148976606048E-2"/>
          <c:w val="0.94548590227351781"/>
          <c:h val="0.97005385102339392"/>
        </c:manualLayout>
      </c:layout>
      <c:pie3DChart>
        <c:varyColors val="1"/>
        <c:ser>
          <c:idx val="0"/>
          <c:order val="0"/>
          <c:explosion val="8"/>
          <c:dPt>
            <c:idx val="0"/>
            <c:bubble3D val="0"/>
            <c:spPr>
              <a:solidFill>
                <a:srgbClr val="7030A0"/>
              </a:solidFill>
            </c:spPr>
          </c:dPt>
          <c:dPt>
            <c:idx val="1"/>
            <c:bubble3D val="0"/>
            <c:spPr>
              <a:solidFill>
                <a:srgbClr val="9BBB59">
                  <a:lumMod val="75000"/>
                </a:srgbClr>
              </a:solidFill>
              <a:ln>
                <a:solidFill>
                  <a:srgbClr val="FFFF00"/>
                </a:solidFill>
              </a:ln>
            </c:spPr>
          </c:dPt>
          <c:dPt>
            <c:idx val="2"/>
            <c:bubble3D val="0"/>
            <c:spPr>
              <a:solidFill>
                <a:srgbClr val="92D050"/>
              </a:solidFill>
            </c:spPr>
          </c:dPt>
          <c:dPt>
            <c:idx val="3"/>
            <c:bubble3D val="0"/>
            <c:explosion val="5"/>
            <c:spPr>
              <a:solidFill>
                <a:srgbClr val="FFC000"/>
              </a:solidFill>
            </c:spPr>
          </c:dPt>
          <c:dPt>
            <c:idx val="4"/>
            <c:bubble3D val="0"/>
            <c:explosion val="4"/>
            <c:spPr>
              <a:solidFill>
                <a:srgbClr val="FE8AE8"/>
              </a:solidFill>
            </c:spPr>
          </c:dPt>
          <c:dPt>
            <c:idx val="5"/>
            <c:bubble3D val="0"/>
            <c:spPr>
              <a:solidFill>
                <a:srgbClr val="FE8AE8"/>
              </a:solidFill>
              <a:ln>
                <a:solidFill>
                  <a:sysClr val="windowText" lastClr="000000"/>
                </a:solidFill>
              </a:ln>
            </c:spPr>
          </c:dPt>
          <c:dPt>
            <c:idx val="6"/>
            <c:bubble3D val="0"/>
            <c:explosion val="15"/>
            <c:spPr>
              <a:solidFill>
                <a:srgbClr val="FFC000"/>
              </a:solidFill>
            </c:spPr>
          </c:dPt>
          <c:dPt>
            <c:idx val="7"/>
            <c:bubble3D val="0"/>
            <c:spPr>
              <a:solidFill>
                <a:srgbClr val="F79646">
                  <a:lumMod val="75000"/>
                </a:srgbClr>
              </a:solidFill>
            </c:spPr>
          </c:dPt>
          <c:dPt>
            <c:idx val="8"/>
            <c:bubble3D val="0"/>
            <c:spPr>
              <a:solidFill>
                <a:srgbClr val="1F497D">
                  <a:lumMod val="40000"/>
                  <a:lumOff val="60000"/>
                </a:srgbClr>
              </a:solidFill>
            </c:spPr>
          </c:dPt>
          <c:dPt>
            <c:idx val="9"/>
            <c:bubble3D val="0"/>
            <c:spPr>
              <a:solidFill>
                <a:srgbClr val="FFFF00"/>
              </a:solidFill>
            </c:spPr>
          </c:dPt>
          <c:dPt>
            <c:idx val="11"/>
            <c:bubble3D val="0"/>
            <c:spPr>
              <a:solidFill>
                <a:srgbClr val="FF0000"/>
              </a:solidFill>
            </c:spPr>
          </c:dPt>
          <c:dLbls>
            <c:dLbl>
              <c:idx val="0"/>
              <c:layout>
                <c:manualLayout>
                  <c:x val="8.7391896469482134E-3"/>
                  <c:y val="-2.8787083432752724E-2"/>
                </c:manualLayout>
              </c:layout>
              <c:tx>
                <c:rich>
                  <a:bodyPr/>
                  <a:lstStyle/>
                  <a:p>
                    <a:r>
                      <a:rPr lang="en-US"/>
                      <a:t>Enrol </a:t>
                    </a:r>
                  </a:p>
                  <a:p>
                    <a:r>
                      <a:rPr lang="en-US"/>
                      <a:t>Status, 7</a:t>
                    </a:r>
                  </a:p>
                </c:rich>
              </c:tx>
              <c:showLegendKey val="0"/>
              <c:showVal val="1"/>
              <c:showCatName val="1"/>
              <c:showSerName val="0"/>
              <c:showPercent val="0"/>
              <c:showBubbleSize val="0"/>
            </c:dLbl>
            <c:dLbl>
              <c:idx val="1"/>
              <c:layout>
                <c:manualLayout>
                  <c:x val="0"/>
                  <c:y val="3.4039608685277976E-3"/>
                </c:manualLayout>
              </c:layout>
              <c:showLegendKey val="0"/>
              <c:showVal val="1"/>
              <c:showCatName val="1"/>
              <c:showSerName val="0"/>
              <c:showPercent val="0"/>
              <c:showBubbleSize val="0"/>
            </c:dLbl>
            <c:dLbl>
              <c:idx val="2"/>
              <c:layout>
                <c:manualLayout>
                  <c:x val="-0.11307197223700857"/>
                  <c:y val="-0.12164415811659907"/>
                </c:manualLayout>
              </c:layout>
              <c:showLegendKey val="0"/>
              <c:showVal val="1"/>
              <c:showCatName val="1"/>
              <c:showSerName val="0"/>
              <c:showPercent val="0"/>
              <c:showBubbleSize val="0"/>
            </c:dLbl>
            <c:dLbl>
              <c:idx val="3"/>
              <c:layout>
                <c:manualLayout>
                  <c:x val="-1.1978090096068984E-3"/>
                  <c:y val="-5.0830668893661023E-2"/>
                </c:manualLayout>
              </c:layout>
              <c:showLegendKey val="0"/>
              <c:showVal val="1"/>
              <c:showCatName val="1"/>
              <c:showSerName val="0"/>
              <c:showPercent val="0"/>
              <c:showBubbleSize val="0"/>
            </c:dLbl>
            <c:dLbl>
              <c:idx val="4"/>
              <c:layout>
                <c:manualLayout>
                  <c:x val="0"/>
                  <c:y val="0.17984395132426628"/>
                </c:manualLayout>
              </c:layout>
              <c:tx>
                <c:rich>
                  <a:bodyPr/>
                  <a:lstStyle/>
                  <a:p>
                    <a:r>
                      <a:rPr lang="en-GB"/>
                      <a:t>HoursAtSetting</a:t>
                    </a:r>
                  </a:p>
                </c:rich>
              </c:tx>
              <c:showLegendKey val="0"/>
              <c:showVal val="1"/>
              <c:showCatName val="1"/>
              <c:showSerName val="1"/>
              <c:showPercent val="0"/>
              <c:showBubbleSize val="0"/>
            </c:dLbl>
            <c:dLbl>
              <c:idx val="5"/>
              <c:layout>
                <c:manualLayout>
                  <c:x val="-0.14632718759145449"/>
                  <c:y val="-0.18679917283066888"/>
                </c:manualLayout>
              </c:layout>
              <c:showLegendKey val="0"/>
              <c:showVal val="1"/>
              <c:showCatName val="1"/>
              <c:showSerName val="0"/>
              <c:showPercent val="0"/>
              <c:showBubbleSize val="0"/>
            </c:dLbl>
            <c:dLbl>
              <c:idx val="6"/>
              <c:layout>
                <c:manualLayout>
                  <c:x val="2.1013736320712326E-2"/>
                  <c:y val="2.9970253718285215E-2"/>
                </c:manualLayout>
              </c:layout>
              <c:showLegendKey val="0"/>
              <c:showVal val="1"/>
              <c:showCatName val="1"/>
              <c:showSerName val="0"/>
              <c:showPercent val="0"/>
              <c:showBubbleSize val="0"/>
            </c:dLbl>
            <c:dLbl>
              <c:idx val="7"/>
              <c:layout>
                <c:manualLayout>
                  <c:x val="1.6095760198544209E-2"/>
                  <c:y val="9.463819295315358E-2"/>
                </c:manualLayout>
              </c:layout>
              <c:dLblPos val="bestFit"/>
              <c:showLegendKey val="0"/>
              <c:showVal val="1"/>
              <c:showCatName val="1"/>
              <c:showSerName val="0"/>
              <c:showPercent val="0"/>
              <c:showBubbleSize val="0"/>
            </c:dLbl>
            <c:dLbl>
              <c:idx val="8"/>
              <c:layout>
                <c:manualLayout>
                  <c:x val="-0.18301291135798542"/>
                  <c:y val="5.2104986876640419E-2"/>
                </c:manualLayout>
              </c:layout>
              <c:showLegendKey val="0"/>
              <c:showVal val="1"/>
              <c:showCatName val="1"/>
              <c:showSerName val="0"/>
              <c:showPercent val="0"/>
              <c:showBubbleSize val="0"/>
            </c:dLbl>
            <c:dLbl>
              <c:idx val="9"/>
              <c:layout>
                <c:manualLayout>
                  <c:x val="0.23753914540313717"/>
                  <c:y val="-3.3491131790344429E-2"/>
                </c:manualLayout>
              </c:layout>
              <c:showLegendKey val="0"/>
              <c:showVal val="1"/>
              <c:showCatName val="1"/>
              <c:showSerName val="0"/>
              <c:showPercent val="0"/>
              <c:showBubbleSize val="0"/>
            </c:dLbl>
            <c:dLbl>
              <c:idx val="10"/>
              <c:layout>
                <c:manualLayout>
                  <c:x val="-8.8521957143416777E-2"/>
                  <c:y val="-9.5906148095124474E-2"/>
                </c:manualLayout>
              </c:layout>
              <c:showLegendKey val="0"/>
              <c:showVal val="1"/>
              <c:showCatName val="1"/>
              <c:showSerName val="0"/>
              <c:showPercent val="0"/>
              <c:showBubbleSize val="0"/>
            </c:dLbl>
            <c:dLbl>
              <c:idx val="11"/>
              <c:layout>
                <c:manualLayout>
                  <c:x val="-7.5686873644745245E-3"/>
                  <c:y val="-4.8697208303507523E-2"/>
                </c:manualLayout>
              </c:layout>
              <c:showLegendKey val="0"/>
              <c:showVal val="1"/>
              <c:showCatName val="1"/>
              <c:showSerName val="0"/>
              <c:showPercent val="0"/>
              <c:showBubbleSize val="0"/>
            </c:dLbl>
            <c:dLbl>
              <c:idx val="12"/>
              <c:layout>
                <c:manualLayout>
                  <c:x val="-1.1114874907537348E-2"/>
                  <c:y val="-2.4852620695140382E-2"/>
                </c:manualLayout>
              </c:layout>
              <c:showLegendKey val="0"/>
              <c:showVal val="1"/>
              <c:showCatName val="1"/>
              <c:showSerName val="0"/>
              <c:showPercent val="0"/>
              <c:showBubbleSize val="0"/>
            </c:dLbl>
            <c:spPr>
              <a:solidFill>
                <a:schemeClr val="bg1"/>
              </a:solidFill>
            </c:spPr>
            <c:txPr>
              <a:bodyPr/>
              <a:lstStyle/>
              <a:p>
                <a:pPr>
                  <a:defRPr sz="1400"/>
                </a:pPr>
                <a:endParaRPr lang="en-US"/>
              </a:p>
            </c:txPr>
            <c:showLegendKey val="0"/>
            <c:showVal val="1"/>
            <c:showCatName val="1"/>
            <c:showSerName val="0"/>
            <c:showPercent val="0"/>
            <c:showBubbleSize val="0"/>
            <c:showLeaderLines val="1"/>
          </c:dLbls>
          <c:cat>
            <c:strRef>
              <c:f>Sheet3!$S$2:$AE$2</c:f>
              <c:strCache>
                <c:ptCount val="13"/>
                <c:pt idx="0">
                  <c:v>Enrol Status</c:v>
                </c:pt>
                <c:pt idx="1">
                  <c:v>Former UPN</c:v>
                </c:pt>
                <c:pt idx="2">
                  <c:v>UPN</c:v>
                </c:pt>
                <c:pt idx="3">
                  <c:v>Funded Hours</c:v>
                </c:pt>
                <c:pt idx="4">
                  <c:v>Gender</c:v>
                </c:pt>
                <c:pt idx="5">
                  <c:v>Language</c:v>
                </c:pt>
                <c:pt idx="6">
                  <c:v>Leaving Date</c:v>
                </c:pt>
                <c:pt idx="7">
                  <c:v>Move Off Roll Flag</c:v>
                </c:pt>
                <c:pt idx="8">
                  <c:v>NCYear Actual</c:v>
                </c:pt>
                <c:pt idx="9">
                  <c:v>Part Time</c:v>
                </c:pt>
                <c:pt idx="10">
                  <c:v>Hours At Setting</c:v>
                </c:pt>
                <c:pt idx="11">
                  <c:v>School Lunch Taken</c:v>
                </c:pt>
                <c:pt idx="12">
                  <c:v>(blank)</c:v>
                </c:pt>
              </c:strCache>
            </c:strRef>
          </c:cat>
          <c:val>
            <c:numRef>
              <c:f>Sheet3!$S$22:$AE$22</c:f>
              <c:numCache>
                <c:formatCode>General</c:formatCode>
                <c:ptCount val="13"/>
                <c:pt idx="0">
                  <c:v>7</c:v>
                </c:pt>
                <c:pt idx="1">
                  <c:v>5</c:v>
                </c:pt>
                <c:pt idx="2">
                  <c:v>8</c:v>
                </c:pt>
                <c:pt idx="3">
                  <c:v>2</c:v>
                </c:pt>
                <c:pt idx="4">
                  <c:v>1</c:v>
                </c:pt>
                <c:pt idx="5">
                  <c:v>18</c:v>
                </c:pt>
                <c:pt idx="6">
                  <c:v>1</c:v>
                </c:pt>
                <c:pt idx="7">
                  <c:v>2</c:v>
                </c:pt>
                <c:pt idx="8">
                  <c:v>2</c:v>
                </c:pt>
                <c:pt idx="9">
                  <c:v>90</c:v>
                </c:pt>
                <c:pt idx="10">
                  <c:v>2</c:v>
                </c:pt>
                <c:pt idx="11">
                  <c:v>2</c:v>
                </c:pt>
                <c:pt idx="12">
                  <c:v>7</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extLst/>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1.278624589748085E-2"/>
          <c:y val="1.7452863052881133E-2"/>
          <c:w val="0.9872137541025191"/>
          <c:h val="0.98254713694711882"/>
        </c:manualLayout>
      </c:layout>
      <c:pie3DChart>
        <c:varyColors val="1"/>
        <c:dLbls>
          <c:showLegendKey val="0"/>
          <c:showVal val="0"/>
          <c:showCatName val="0"/>
          <c:showSerName val="0"/>
          <c:showPercent val="0"/>
          <c:showBubbleSize val="0"/>
          <c:showLeaderLines val="1"/>
        </c:dLbls>
      </c:pie3DChart>
      <c:spPr>
        <a:noFill/>
        <a:ln w="25400">
          <a:noFill/>
        </a:ln>
      </c:spPr>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ivotFmts>
      <c:pivotFmt>
        <c:idx val="0"/>
        <c:marker>
          <c:symbol val="none"/>
        </c:marker>
      </c:pivotFmt>
      <c:pivotFmt>
        <c:idx val="1"/>
        <c:marker>
          <c:symbol val="none"/>
        </c:marker>
        <c:dLbl>
          <c:idx val="0"/>
          <c:spPr>
            <a:solidFill>
              <a:schemeClr val="bg1"/>
            </a:solidFill>
          </c:spPr>
          <c:txPr>
            <a:bodyPr/>
            <a:lstStyle/>
            <a:p>
              <a:pPr>
                <a:defRPr/>
              </a:pPr>
              <a:endParaRPr lang="en-US"/>
            </a:p>
          </c:txPr>
          <c:showLegendKey val="0"/>
          <c:showVal val="1"/>
          <c:showCatName val="1"/>
          <c:showSerName val="0"/>
          <c:showPercent val="0"/>
          <c:showBubbleSize val="0"/>
        </c:dLbl>
      </c:pivotFmt>
      <c:pivotFmt>
        <c:idx val="2"/>
        <c:dLbl>
          <c:idx val="0"/>
          <c:layout>
            <c:manualLayout>
              <c:x val="-7.9815869170199782E-2"/>
              <c:y val="6.7677622308931124E-2"/>
            </c:manualLayout>
          </c:layout>
          <c:showLegendKey val="0"/>
          <c:showVal val="1"/>
          <c:showCatName val="1"/>
          <c:showSerName val="0"/>
          <c:showPercent val="0"/>
          <c:showBubbleSize val="0"/>
        </c:dLbl>
      </c:pivotFmt>
      <c:pivotFmt>
        <c:idx val="3"/>
        <c:dLbl>
          <c:idx val="0"/>
          <c:layout>
            <c:manualLayout>
              <c:x val="0.1306750656167979"/>
              <c:y val="-0.20822444965211426"/>
            </c:manualLayout>
          </c:layout>
          <c:showLegendKey val="0"/>
          <c:showVal val="1"/>
          <c:showCatName val="1"/>
          <c:showSerName val="0"/>
          <c:showPercent val="0"/>
          <c:showBubbleSize val="0"/>
        </c:dLbl>
      </c:pivotFmt>
      <c:pivotFmt>
        <c:idx val="4"/>
        <c:dLbl>
          <c:idx val="0"/>
          <c:layout>
            <c:manualLayout>
              <c:x val="0.16690770576754829"/>
              <c:y val="3.4132671212692776E-2"/>
            </c:manualLayout>
          </c:layout>
          <c:showLegendKey val="0"/>
          <c:showVal val="1"/>
          <c:showCatName val="1"/>
          <c:showSerName val="0"/>
          <c:showPercent val="0"/>
          <c:showBubbleSize val="0"/>
        </c:dLbl>
      </c:pivotFmt>
      <c:pivotFmt>
        <c:idx val="5"/>
        <c:dLbl>
          <c:idx val="0"/>
          <c:layout>
            <c:manualLayout>
              <c:x val="7.9079615048118987E-2"/>
              <c:y val="5.7362473905474463E-2"/>
            </c:manualLayout>
          </c:layout>
          <c:showLegendKey val="0"/>
          <c:showVal val="1"/>
          <c:showCatName val="1"/>
          <c:showSerName val="0"/>
          <c:showPercent val="0"/>
          <c:showBubbleSize val="0"/>
        </c:dLbl>
      </c:pivotFmt>
      <c:pivotFmt>
        <c:idx val="6"/>
        <c:dLbl>
          <c:idx val="0"/>
          <c:layout>
            <c:manualLayout>
              <c:x val="-4.3231657581263828E-2"/>
              <c:y val="-3.7323033923502287E-2"/>
            </c:manualLayout>
          </c:layout>
          <c:showLegendKey val="0"/>
          <c:showVal val="1"/>
          <c:showCatName val="1"/>
          <c:showSerName val="0"/>
          <c:showPercent val="0"/>
          <c:showBubbleSize val="0"/>
        </c:dLbl>
      </c:pivotFmt>
      <c:pivotFmt>
        <c:idx val="7"/>
        <c:dLbl>
          <c:idx val="0"/>
          <c:layout>
            <c:manualLayout>
              <c:x val="-2.7248132444982837E-4"/>
              <c:y val="-7.9615934809292258E-2"/>
            </c:manualLayout>
          </c:layout>
          <c:showLegendKey val="0"/>
          <c:showVal val="1"/>
          <c:showCatName val="1"/>
          <c:showSerName val="0"/>
          <c:showPercent val="0"/>
          <c:showBubbleSize val="0"/>
        </c:dLbl>
      </c:pivotFmt>
      <c:pivotFmt>
        <c:idx val="8"/>
        <c:dLbl>
          <c:idx val="0"/>
          <c:layout>
            <c:manualLayout>
              <c:x val="-7.2754828723332662E-3"/>
              <c:y val="-6.3842913638986309E-2"/>
            </c:manualLayout>
          </c:layout>
          <c:showLegendKey val="0"/>
          <c:showVal val="1"/>
          <c:showCatName val="1"/>
          <c:showSerName val="0"/>
          <c:showPercent val="0"/>
          <c:showBubbleSize val="0"/>
        </c:dLbl>
      </c:pivotFmt>
      <c:pivotFmt>
        <c:idx val="9"/>
        <c:dLbl>
          <c:idx val="0"/>
          <c:layout>
            <c:manualLayout>
              <c:x val="-0.11854988895618816"/>
              <c:y val="-9.0533661422035044E-3"/>
            </c:manualLayout>
          </c:layout>
          <c:showLegendKey val="0"/>
          <c:showVal val="1"/>
          <c:showCatName val="1"/>
          <c:showSerName val="0"/>
          <c:showPercent val="0"/>
          <c:showBubbleSize val="0"/>
        </c:dLbl>
      </c:pivotFmt>
      <c:pivotFmt>
        <c:idx val="10"/>
        <c:dLbl>
          <c:idx val="0"/>
          <c:layout>
            <c:manualLayout>
              <c:x val="5.463010969782623E-2"/>
              <c:y val="-3.3491131782203469E-2"/>
            </c:manualLayout>
          </c:layout>
          <c:showLegendKey val="0"/>
          <c:showVal val="1"/>
          <c:showCatName val="1"/>
          <c:showSerName val="0"/>
          <c:showPercent val="0"/>
          <c:showBubbleSize val="0"/>
        </c:dLbl>
      </c:pivotFmt>
      <c:pivotFmt>
        <c:idx val="11"/>
        <c:dLbl>
          <c:idx val="0"/>
          <c:layout>
            <c:manualLayout>
              <c:x val="-7.16205935796487E-2"/>
              <c:y val="-0.1714701505042259"/>
            </c:manualLayout>
          </c:layout>
          <c:showLegendKey val="0"/>
          <c:showVal val="1"/>
          <c:showCatName val="1"/>
          <c:showSerName val="0"/>
          <c:showPercent val="0"/>
          <c:showBubbleSize val="0"/>
        </c:dLbl>
      </c:pivotFmt>
      <c:pivotFmt>
        <c:idx val="12"/>
        <c:marker>
          <c:symbol val="none"/>
        </c:marker>
        <c:dLbl>
          <c:idx val="0"/>
          <c:spPr>
            <a:solidFill>
              <a:schemeClr val="bg1"/>
            </a:solidFill>
          </c:spPr>
          <c:txPr>
            <a:bodyPr/>
            <a:lstStyle/>
            <a:p>
              <a:pPr>
                <a:defRPr/>
              </a:pPr>
              <a:endParaRPr lang="en-US"/>
            </a:p>
          </c:txPr>
          <c:showLegendKey val="0"/>
          <c:showVal val="1"/>
          <c:showCatName val="1"/>
          <c:showSerName val="0"/>
          <c:showPercent val="0"/>
          <c:showBubbleSize val="0"/>
        </c:dLbl>
      </c:pivotFmt>
      <c:pivotFmt>
        <c:idx val="13"/>
        <c:dLbl>
          <c:idx val="0"/>
          <c:layout>
            <c:manualLayout>
              <c:x val="-7.9815869170199782E-2"/>
              <c:y val="6.7677622308931124E-2"/>
            </c:manualLayout>
          </c:layout>
          <c:showLegendKey val="0"/>
          <c:showVal val="1"/>
          <c:showCatName val="1"/>
          <c:showSerName val="0"/>
          <c:showPercent val="0"/>
          <c:showBubbleSize val="0"/>
        </c:dLbl>
      </c:pivotFmt>
      <c:pivotFmt>
        <c:idx val="14"/>
        <c:dLbl>
          <c:idx val="0"/>
          <c:layout>
            <c:manualLayout>
              <c:x val="-7.16205935796487E-2"/>
              <c:y val="-0.1714701505042259"/>
            </c:manualLayout>
          </c:layout>
          <c:showLegendKey val="0"/>
          <c:showVal val="1"/>
          <c:showCatName val="1"/>
          <c:showSerName val="0"/>
          <c:showPercent val="0"/>
          <c:showBubbleSize val="0"/>
        </c:dLbl>
      </c:pivotFmt>
      <c:pivotFmt>
        <c:idx val="15"/>
        <c:dLbl>
          <c:idx val="0"/>
          <c:layout>
            <c:manualLayout>
              <c:x val="0.1306750656167979"/>
              <c:y val="-0.20822444965211426"/>
            </c:manualLayout>
          </c:layout>
          <c:showLegendKey val="0"/>
          <c:showVal val="1"/>
          <c:showCatName val="1"/>
          <c:showSerName val="0"/>
          <c:showPercent val="0"/>
          <c:showBubbleSize val="0"/>
        </c:dLbl>
      </c:pivotFmt>
      <c:pivotFmt>
        <c:idx val="16"/>
        <c:dLbl>
          <c:idx val="0"/>
          <c:layout>
            <c:manualLayout>
              <c:x val="0.16690770576754829"/>
              <c:y val="3.4132671212692776E-2"/>
            </c:manualLayout>
          </c:layout>
          <c:showLegendKey val="0"/>
          <c:showVal val="1"/>
          <c:showCatName val="1"/>
          <c:showSerName val="0"/>
          <c:showPercent val="0"/>
          <c:showBubbleSize val="0"/>
        </c:dLbl>
      </c:pivotFmt>
      <c:pivotFmt>
        <c:idx val="17"/>
        <c:dLbl>
          <c:idx val="0"/>
          <c:layout>
            <c:manualLayout>
              <c:x val="-0.11854988895618816"/>
              <c:y val="-9.0533661422035044E-3"/>
            </c:manualLayout>
          </c:layout>
          <c:showLegendKey val="0"/>
          <c:showVal val="1"/>
          <c:showCatName val="1"/>
          <c:showSerName val="0"/>
          <c:showPercent val="0"/>
          <c:showBubbleSize val="0"/>
        </c:dLbl>
      </c:pivotFmt>
      <c:pivotFmt>
        <c:idx val="18"/>
        <c:dLbl>
          <c:idx val="0"/>
          <c:layout>
            <c:manualLayout>
              <c:x val="-7.2754828723332662E-3"/>
              <c:y val="-6.3842913638986309E-2"/>
            </c:manualLayout>
          </c:layout>
          <c:showLegendKey val="0"/>
          <c:showVal val="1"/>
          <c:showCatName val="1"/>
          <c:showSerName val="0"/>
          <c:showPercent val="0"/>
          <c:showBubbleSize val="0"/>
        </c:dLbl>
      </c:pivotFmt>
      <c:pivotFmt>
        <c:idx val="19"/>
        <c:dLbl>
          <c:idx val="0"/>
          <c:layout>
            <c:manualLayout>
              <c:x val="-2.7248132444982837E-4"/>
              <c:y val="-7.9615934809292258E-2"/>
            </c:manualLayout>
          </c:layout>
          <c:showLegendKey val="0"/>
          <c:showVal val="1"/>
          <c:showCatName val="1"/>
          <c:showSerName val="0"/>
          <c:showPercent val="0"/>
          <c:showBubbleSize val="0"/>
        </c:dLbl>
      </c:pivotFmt>
      <c:pivotFmt>
        <c:idx val="20"/>
        <c:dLbl>
          <c:idx val="0"/>
          <c:layout>
            <c:manualLayout>
              <c:x val="7.9079615048118987E-2"/>
              <c:y val="5.7362473905474463E-2"/>
            </c:manualLayout>
          </c:layout>
          <c:showLegendKey val="0"/>
          <c:showVal val="1"/>
          <c:showCatName val="1"/>
          <c:showSerName val="0"/>
          <c:showPercent val="0"/>
          <c:showBubbleSize val="0"/>
        </c:dLbl>
      </c:pivotFmt>
      <c:pivotFmt>
        <c:idx val="21"/>
        <c:dLbl>
          <c:idx val="0"/>
          <c:layout>
            <c:manualLayout>
              <c:x val="-4.3231657581263828E-2"/>
              <c:y val="-3.7323033923502287E-2"/>
            </c:manualLayout>
          </c:layout>
          <c:showLegendKey val="0"/>
          <c:showVal val="1"/>
          <c:showCatName val="1"/>
          <c:showSerName val="0"/>
          <c:showPercent val="0"/>
          <c:showBubbleSize val="0"/>
        </c:dLbl>
      </c:pivotFmt>
      <c:pivotFmt>
        <c:idx val="22"/>
        <c:dLbl>
          <c:idx val="0"/>
          <c:layout>
            <c:manualLayout>
              <c:x val="5.463010969782623E-2"/>
              <c:y val="-3.3491131782203469E-2"/>
            </c:manualLayout>
          </c:layout>
          <c:showLegendKey val="0"/>
          <c:showVal val="1"/>
          <c:showCatName val="1"/>
          <c:showSerName val="0"/>
          <c:showPercent val="0"/>
          <c:showBubbleSize val="0"/>
        </c:dLbl>
      </c:pivotFmt>
      <c:pivotFmt>
        <c:idx val="23"/>
        <c:marker>
          <c:symbol val="none"/>
        </c:marker>
        <c:dLbl>
          <c:idx val="0"/>
          <c:spPr>
            <a:solidFill>
              <a:schemeClr val="bg1"/>
            </a:solidFill>
          </c:spPr>
          <c:txPr>
            <a:bodyPr/>
            <a:lstStyle/>
            <a:p>
              <a:pPr>
                <a:defRPr/>
              </a:pPr>
              <a:endParaRPr lang="en-US"/>
            </a:p>
          </c:txPr>
          <c:showLegendKey val="0"/>
          <c:showVal val="1"/>
          <c:showCatName val="1"/>
          <c:showSerName val="0"/>
          <c:showPercent val="0"/>
          <c:showBubbleSize val="0"/>
        </c:dLbl>
      </c:pivotFmt>
      <c:pivotFmt>
        <c:idx val="24"/>
        <c:dLbl>
          <c:idx val="0"/>
          <c:layout>
            <c:manualLayout>
              <c:x val="-7.9815869170199782E-2"/>
              <c:y val="6.7677622308931124E-2"/>
            </c:manualLayout>
          </c:layout>
          <c:showLegendKey val="0"/>
          <c:showVal val="1"/>
          <c:showCatName val="1"/>
          <c:showSerName val="0"/>
          <c:showPercent val="0"/>
          <c:showBubbleSize val="0"/>
        </c:dLbl>
      </c:pivotFmt>
      <c:pivotFmt>
        <c:idx val="25"/>
        <c:dLbl>
          <c:idx val="0"/>
          <c:layout>
            <c:manualLayout>
              <c:x val="-7.16205935796487E-2"/>
              <c:y val="-0.1714701505042259"/>
            </c:manualLayout>
          </c:layout>
          <c:showLegendKey val="0"/>
          <c:showVal val="1"/>
          <c:showCatName val="1"/>
          <c:showSerName val="0"/>
          <c:showPercent val="0"/>
          <c:showBubbleSize val="0"/>
        </c:dLbl>
      </c:pivotFmt>
      <c:pivotFmt>
        <c:idx val="26"/>
        <c:dLbl>
          <c:idx val="0"/>
          <c:layout>
            <c:manualLayout>
              <c:x val="0.1306750656167979"/>
              <c:y val="-0.20822444965211426"/>
            </c:manualLayout>
          </c:layout>
          <c:showLegendKey val="0"/>
          <c:showVal val="1"/>
          <c:showCatName val="1"/>
          <c:showSerName val="0"/>
          <c:showPercent val="0"/>
          <c:showBubbleSize val="0"/>
        </c:dLbl>
      </c:pivotFmt>
      <c:pivotFmt>
        <c:idx val="27"/>
        <c:dLbl>
          <c:idx val="0"/>
          <c:layout>
            <c:manualLayout>
              <c:x val="0.16690770576754829"/>
              <c:y val="3.4132671212692776E-2"/>
            </c:manualLayout>
          </c:layout>
          <c:showLegendKey val="0"/>
          <c:showVal val="1"/>
          <c:showCatName val="1"/>
          <c:showSerName val="0"/>
          <c:showPercent val="0"/>
          <c:showBubbleSize val="0"/>
        </c:dLbl>
      </c:pivotFmt>
      <c:pivotFmt>
        <c:idx val="28"/>
        <c:dLbl>
          <c:idx val="0"/>
          <c:layout>
            <c:manualLayout>
              <c:x val="-0.11854988895618816"/>
              <c:y val="-9.0533661422035044E-3"/>
            </c:manualLayout>
          </c:layout>
          <c:showLegendKey val="0"/>
          <c:showVal val="1"/>
          <c:showCatName val="1"/>
          <c:showSerName val="0"/>
          <c:showPercent val="0"/>
          <c:showBubbleSize val="0"/>
        </c:dLbl>
      </c:pivotFmt>
      <c:pivotFmt>
        <c:idx val="29"/>
        <c:dLbl>
          <c:idx val="0"/>
          <c:layout>
            <c:manualLayout>
              <c:x val="-7.2754828723332662E-3"/>
              <c:y val="-6.3842913638986309E-2"/>
            </c:manualLayout>
          </c:layout>
          <c:showLegendKey val="0"/>
          <c:showVal val="1"/>
          <c:showCatName val="1"/>
          <c:showSerName val="0"/>
          <c:showPercent val="0"/>
          <c:showBubbleSize val="0"/>
        </c:dLbl>
      </c:pivotFmt>
      <c:pivotFmt>
        <c:idx val="30"/>
        <c:dLbl>
          <c:idx val="0"/>
          <c:layout>
            <c:manualLayout>
              <c:x val="-2.7248132444982837E-4"/>
              <c:y val="-7.9615934809292258E-2"/>
            </c:manualLayout>
          </c:layout>
          <c:showLegendKey val="0"/>
          <c:showVal val="1"/>
          <c:showCatName val="1"/>
          <c:showSerName val="0"/>
          <c:showPercent val="0"/>
          <c:showBubbleSize val="0"/>
        </c:dLbl>
      </c:pivotFmt>
      <c:pivotFmt>
        <c:idx val="31"/>
        <c:dLbl>
          <c:idx val="0"/>
          <c:layout>
            <c:manualLayout>
              <c:x val="7.9079615048118987E-2"/>
              <c:y val="5.7362473905474463E-2"/>
            </c:manualLayout>
          </c:layout>
          <c:showLegendKey val="0"/>
          <c:showVal val="1"/>
          <c:showCatName val="1"/>
          <c:showSerName val="0"/>
          <c:showPercent val="0"/>
          <c:showBubbleSize val="0"/>
        </c:dLbl>
      </c:pivotFmt>
      <c:pivotFmt>
        <c:idx val="32"/>
        <c:dLbl>
          <c:idx val="0"/>
          <c:layout>
            <c:manualLayout>
              <c:x val="-4.3231657581263828E-2"/>
              <c:y val="-3.7323033923502287E-2"/>
            </c:manualLayout>
          </c:layout>
          <c:showLegendKey val="0"/>
          <c:showVal val="1"/>
          <c:showCatName val="1"/>
          <c:showSerName val="0"/>
          <c:showPercent val="0"/>
          <c:showBubbleSize val="0"/>
        </c:dLbl>
      </c:pivotFmt>
      <c:pivotFmt>
        <c:idx val="33"/>
        <c:dLbl>
          <c:idx val="0"/>
          <c:layout>
            <c:manualLayout>
              <c:x val="5.463010969782623E-2"/>
              <c:y val="-3.3491131782203469E-2"/>
            </c:manualLayout>
          </c:layout>
          <c:showLegendKey val="0"/>
          <c:showVal val="1"/>
          <c:showCatName val="1"/>
          <c:showSerName val="0"/>
          <c:showPercent val="0"/>
          <c:showBubbleSize val="0"/>
        </c:dLbl>
      </c:pivotFmt>
    </c:pivotFmts>
    <c:view3D>
      <c:rotX val="30"/>
      <c:rotY val="90"/>
      <c:rAngAx val="0"/>
      <c:perspective val="30"/>
    </c:view3D>
    <c:floor>
      <c:thickness val="0"/>
    </c:floor>
    <c:sideWall>
      <c:thickness val="0"/>
    </c:sideWall>
    <c:backWall>
      <c:thickness val="0"/>
    </c:backWall>
    <c:plotArea>
      <c:layout>
        <c:manualLayout>
          <c:layoutTarget val="inner"/>
          <c:xMode val="edge"/>
          <c:yMode val="edge"/>
          <c:x val="2.9162581826705787E-2"/>
          <c:y val="0"/>
          <c:w val="0.94630451688942774"/>
          <c:h val="0.99855409246612037"/>
        </c:manualLayout>
      </c:layout>
      <c:pie3DChart>
        <c:varyColors val="1"/>
        <c:ser>
          <c:idx val="0"/>
          <c:order val="0"/>
          <c:explosion val="11"/>
          <c:dPt>
            <c:idx val="0"/>
            <c:bubble3D val="0"/>
            <c:spPr>
              <a:solidFill>
                <a:srgbClr val="FFFF00"/>
              </a:solidFill>
            </c:spPr>
          </c:dPt>
          <c:dPt>
            <c:idx val="1"/>
            <c:bubble3D val="0"/>
            <c:spPr>
              <a:solidFill>
                <a:srgbClr val="FFC000"/>
              </a:solidFill>
              <a:ln>
                <a:solidFill>
                  <a:srgbClr val="FFFF00"/>
                </a:solidFill>
              </a:ln>
            </c:spPr>
          </c:dPt>
          <c:dPt>
            <c:idx val="2"/>
            <c:bubble3D val="0"/>
            <c:spPr>
              <a:solidFill>
                <a:srgbClr val="F79646"/>
              </a:solidFill>
              <a:ln>
                <a:solidFill>
                  <a:srgbClr val="F79646"/>
                </a:solidFill>
              </a:ln>
            </c:spPr>
          </c:dPt>
          <c:dPt>
            <c:idx val="3"/>
            <c:bubble3D val="0"/>
            <c:spPr>
              <a:solidFill>
                <a:srgbClr val="FE8AE8"/>
              </a:solidFill>
            </c:spPr>
          </c:dPt>
          <c:dPt>
            <c:idx val="4"/>
            <c:bubble3D val="0"/>
            <c:spPr>
              <a:solidFill>
                <a:srgbClr val="7030A0"/>
              </a:solidFill>
            </c:spPr>
          </c:dPt>
          <c:dPt>
            <c:idx val="5"/>
            <c:bubble3D val="0"/>
            <c:spPr>
              <a:solidFill>
                <a:srgbClr val="FF0000"/>
              </a:solidFill>
            </c:spPr>
          </c:dPt>
          <c:dPt>
            <c:idx val="6"/>
            <c:bubble3D val="0"/>
            <c:spPr>
              <a:solidFill>
                <a:srgbClr val="9BBB59">
                  <a:lumMod val="75000"/>
                </a:srgbClr>
              </a:solidFill>
            </c:spPr>
          </c:dPt>
          <c:dPt>
            <c:idx val="7"/>
            <c:bubble3D val="0"/>
            <c:spPr>
              <a:solidFill>
                <a:srgbClr val="92D050"/>
              </a:solidFill>
            </c:spPr>
          </c:dPt>
          <c:dPt>
            <c:idx val="8"/>
            <c:bubble3D val="0"/>
            <c:explosion val="28"/>
            <c:spPr>
              <a:solidFill>
                <a:srgbClr val="1F497D">
                  <a:lumMod val="40000"/>
                  <a:lumOff val="60000"/>
                </a:srgbClr>
              </a:solidFill>
            </c:spPr>
          </c:dPt>
          <c:dPt>
            <c:idx val="9"/>
            <c:bubble3D val="0"/>
          </c:dPt>
          <c:dPt>
            <c:idx val="10"/>
            <c:bubble3D val="0"/>
            <c:spPr>
              <a:solidFill>
                <a:srgbClr val="4F81BD">
                  <a:lumMod val="60000"/>
                  <a:lumOff val="40000"/>
                </a:srgbClr>
              </a:solidFill>
              <a:ln>
                <a:solidFill>
                  <a:srgbClr val="4F81BD"/>
                </a:solidFill>
              </a:ln>
            </c:spPr>
          </c:dPt>
          <c:dLbls>
            <c:dLbl>
              <c:idx val="0"/>
              <c:layout>
                <c:manualLayout>
                  <c:x val="-0.18999218951594049"/>
                  <c:y val="-0.20271225645301741"/>
                </c:manualLayout>
              </c:layout>
              <c:showLegendKey val="0"/>
              <c:showVal val="1"/>
              <c:showCatName val="1"/>
              <c:showSerName val="0"/>
              <c:showPercent val="0"/>
              <c:showBubbleSize val="0"/>
            </c:dLbl>
            <c:dLbl>
              <c:idx val="1"/>
              <c:layout>
                <c:manualLayout>
                  <c:x val="8.7204205927288059E-2"/>
                  <c:y val="-0.23093931440388127"/>
                </c:manualLayout>
              </c:layout>
              <c:showLegendKey val="0"/>
              <c:showVal val="1"/>
              <c:showCatName val="1"/>
              <c:showSerName val="0"/>
              <c:showPercent val="0"/>
              <c:showBubbleSize val="0"/>
            </c:dLbl>
            <c:dLbl>
              <c:idx val="2"/>
              <c:layout>
                <c:manualLayout>
                  <c:x val="0.15584467657082812"/>
                  <c:y val="-0.21838081603435935"/>
                </c:manualLayout>
              </c:layout>
              <c:showLegendKey val="0"/>
              <c:showVal val="1"/>
              <c:showCatName val="1"/>
              <c:showSerName val="0"/>
              <c:showPercent val="0"/>
              <c:showBubbleSize val="0"/>
            </c:dLbl>
            <c:dLbl>
              <c:idx val="3"/>
              <c:layout>
                <c:manualLayout>
                  <c:x val="5.8796222684631499E-2"/>
                  <c:y val="1.1795593732601606E-2"/>
                </c:manualLayout>
              </c:layout>
              <c:showLegendKey val="0"/>
              <c:showVal val="1"/>
              <c:showCatName val="1"/>
              <c:showSerName val="0"/>
              <c:showPercent val="0"/>
              <c:showBubbleSize val="0"/>
            </c:dLbl>
            <c:dLbl>
              <c:idx val="4"/>
              <c:layout>
                <c:manualLayout>
                  <c:x val="9.7408017757532619E-2"/>
                  <c:y val="6.8667263681509105E-2"/>
                </c:manualLayout>
              </c:layout>
              <c:tx>
                <c:rich>
                  <a:bodyPr/>
                  <a:lstStyle/>
                  <a:p>
                    <a:r>
                      <a:rPr lang="en-US"/>
                      <a:t>Proficiency In</a:t>
                    </a:r>
                  </a:p>
                  <a:p>
                    <a:r>
                      <a:rPr lang="en-US"/>
                      <a:t> English, 69</a:t>
                    </a:r>
                  </a:p>
                </c:rich>
              </c:tx>
              <c:showLegendKey val="0"/>
              <c:showVal val="1"/>
              <c:showCatName val="1"/>
              <c:showSerName val="0"/>
              <c:showPercent val="0"/>
              <c:showBubbleSize val="0"/>
            </c:dLbl>
            <c:dLbl>
              <c:idx val="5"/>
              <c:layout>
                <c:manualLayout>
                  <c:x val="5.6455054585560674E-2"/>
                  <c:y val="1.6445689220853963E-2"/>
                </c:manualLayout>
              </c:layout>
              <c:tx>
                <c:rich>
                  <a:bodyPr/>
                  <a:lstStyle/>
                  <a:p>
                    <a:r>
                      <a:rPr lang="en-US"/>
                      <a:t>School Lunch</a:t>
                    </a:r>
                  </a:p>
                  <a:p>
                    <a:r>
                      <a:rPr lang="en-US"/>
                      <a:t> Taken, 37</a:t>
                    </a:r>
                  </a:p>
                </c:rich>
              </c:tx>
              <c:showLegendKey val="0"/>
              <c:showVal val="1"/>
              <c:showCatName val="1"/>
              <c:showSerName val="0"/>
              <c:showPercent val="0"/>
              <c:showBubbleSize val="0"/>
            </c:dLbl>
            <c:dLbl>
              <c:idx val="6"/>
              <c:layout>
                <c:manualLayout>
                  <c:x val="-6.7884293216639744E-3"/>
                  <c:y val="-4.4777380100214745E-2"/>
                </c:manualLayout>
              </c:layout>
              <c:showLegendKey val="0"/>
              <c:showVal val="1"/>
              <c:showCatName val="1"/>
              <c:showSerName val="0"/>
              <c:showPercent val="0"/>
              <c:showBubbleSize val="0"/>
            </c:dLbl>
            <c:dLbl>
              <c:idx val="7"/>
              <c:layout>
                <c:manualLayout>
                  <c:x val="4.3898156277436349E-3"/>
                  <c:y val="-5.88973196532252E-2"/>
                </c:manualLayout>
              </c:layout>
              <c:dLblPos val="bestFit"/>
              <c:showLegendKey val="0"/>
              <c:showVal val="1"/>
              <c:showCatName val="1"/>
              <c:showSerName val="0"/>
              <c:showPercent val="0"/>
              <c:showBubbleSize val="0"/>
            </c:dLbl>
            <c:dLbl>
              <c:idx val="8"/>
              <c:layout>
                <c:manualLayout>
                  <c:x val="0.11549432089206595"/>
                  <c:y val="-6.3046687345899952E-2"/>
                </c:manualLayout>
              </c:layout>
              <c:showLegendKey val="0"/>
              <c:showVal val="1"/>
              <c:showCatName val="1"/>
              <c:showSerName val="0"/>
              <c:showPercent val="0"/>
              <c:showBubbleSize val="0"/>
            </c:dLbl>
            <c:dLbl>
              <c:idx val="9"/>
              <c:layout>
                <c:manualLayout>
                  <c:x val="5.463010969782623E-2"/>
                  <c:y val="-3.3491131782203469E-2"/>
                </c:manualLayout>
              </c:layout>
              <c:showLegendKey val="0"/>
              <c:showVal val="1"/>
              <c:showCatName val="1"/>
              <c:showSerName val="0"/>
              <c:showPercent val="0"/>
              <c:showBubbleSize val="0"/>
            </c:dLbl>
            <c:dLbl>
              <c:idx val="10"/>
              <c:layout>
                <c:manualLayout>
                  <c:x val="-0.15349549150956657"/>
                  <c:y val="4.5843951324266323E-2"/>
                </c:manualLayout>
              </c:layout>
              <c:showLegendKey val="0"/>
              <c:showVal val="1"/>
              <c:showCatName val="1"/>
              <c:showSerName val="0"/>
              <c:showPercent val="0"/>
              <c:showBubbleSize val="0"/>
            </c:dLbl>
            <c:spPr>
              <a:solidFill>
                <a:schemeClr val="bg1"/>
              </a:solidFill>
            </c:spPr>
            <c:txPr>
              <a:bodyPr/>
              <a:lstStyle/>
              <a:p>
                <a:pPr>
                  <a:defRPr sz="1400"/>
                </a:pPr>
                <a:endParaRPr lang="en-US"/>
              </a:p>
            </c:txPr>
            <c:showLegendKey val="0"/>
            <c:showVal val="1"/>
            <c:showCatName val="1"/>
            <c:showSerName val="0"/>
            <c:showPercent val="0"/>
            <c:showBubbleSize val="0"/>
            <c:showLeaderLines val="1"/>
          </c:dLbls>
          <c:cat>
            <c:strRef>
              <c:f>Sheet3!$CM$2:$CM$12</c:f>
              <c:strCache>
                <c:ptCount val="11"/>
                <c:pt idx="0">
                  <c:v>Part Time</c:v>
                </c:pt>
                <c:pt idx="1">
                  <c:v>EYPPBF</c:v>
                </c:pt>
                <c:pt idx="2">
                  <c:v>EYPPE</c:v>
                </c:pt>
                <c:pt idx="3">
                  <c:v>Language</c:v>
                </c:pt>
                <c:pt idx="4">
                  <c:v>Proficiency In English</c:v>
                </c:pt>
                <c:pt idx="5">
                  <c:v>School Lunch Taken</c:v>
                </c:pt>
                <c:pt idx="6">
                  <c:v>UPN</c:v>
                </c:pt>
                <c:pt idx="7">
                  <c:v>Former UPN</c:v>
                </c:pt>
                <c:pt idx="8">
                  <c:v>Key Stage</c:v>
                </c:pt>
                <c:pt idx="9">
                  <c:v>Year Group</c:v>
                </c:pt>
                <c:pt idx="10">
                  <c:v>Other</c:v>
                </c:pt>
              </c:strCache>
            </c:strRef>
          </c:cat>
          <c:val>
            <c:numRef>
              <c:f>Sheet3!$CN$2:$CN$12</c:f>
              <c:numCache>
                <c:formatCode>General</c:formatCode>
                <c:ptCount val="11"/>
                <c:pt idx="0">
                  <c:v>161</c:v>
                </c:pt>
                <c:pt idx="1">
                  <c:v>60</c:v>
                </c:pt>
                <c:pt idx="2">
                  <c:v>63</c:v>
                </c:pt>
                <c:pt idx="3">
                  <c:v>106</c:v>
                </c:pt>
                <c:pt idx="4">
                  <c:v>69</c:v>
                </c:pt>
                <c:pt idx="5">
                  <c:v>37</c:v>
                </c:pt>
                <c:pt idx="6">
                  <c:v>24</c:v>
                </c:pt>
                <c:pt idx="7">
                  <c:v>19</c:v>
                </c:pt>
                <c:pt idx="8">
                  <c:v>30</c:v>
                </c:pt>
                <c:pt idx="9">
                  <c:v>16</c:v>
                </c:pt>
                <c:pt idx="10">
                  <c:v>85</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extLst/>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789255215095568E-2"/>
          <c:y val="4.4717460912303268E-2"/>
          <c:w val="0.7502085254404397"/>
          <c:h val="0.86340821169123838"/>
        </c:manualLayout>
      </c:layout>
      <c:barChart>
        <c:barDir val="col"/>
        <c:grouping val="stacked"/>
        <c:varyColors val="0"/>
        <c:ser>
          <c:idx val="0"/>
          <c:order val="0"/>
          <c:tx>
            <c:strRef>
              <c:f>Sheet1!$B$1</c:f>
              <c:strCache>
                <c:ptCount val="1"/>
                <c:pt idx="0">
                  <c:v>Part-time flag</c:v>
                </c:pt>
              </c:strCache>
            </c:strRef>
          </c:tx>
          <c:invertIfNegative val="0"/>
          <c:cat>
            <c:strRef>
              <c:f>Sheet1!$A$2:$A$10</c:f>
              <c:strCache>
                <c:ptCount val="9"/>
                <c:pt idx="0">
                  <c:v>Sum 17</c:v>
                </c:pt>
                <c:pt idx="1">
                  <c:v>Spr 17</c:v>
                </c:pt>
                <c:pt idx="2">
                  <c:v>Aut 16</c:v>
                </c:pt>
                <c:pt idx="3">
                  <c:v>Sum 16</c:v>
                </c:pt>
                <c:pt idx="4">
                  <c:v>Spr 16</c:v>
                </c:pt>
                <c:pt idx="5">
                  <c:v>Aut 15</c:v>
                </c:pt>
                <c:pt idx="6">
                  <c:v>Sum 15</c:v>
                </c:pt>
                <c:pt idx="7">
                  <c:v>Spr 15</c:v>
                </c:pt>
                <c:pt idx="8">
                  <c:v>Aut 14</c:v>
                </c:pt>
              </c:strCache>
            </c:strRef>
          </c:cat>
          <c:val>
            <c:numRef>
              <c:f>Sheet1!$B$2:$B$10</c:f>
              <c:numCache>
                <c:formatCode>General</c:formatCode>
                <c:ptCount val="9"/>
                <c:pt idx="0">
                  <c:v>90</c:v>
                </c:pt>
                <c:pt idx="1">
                  <c:v>218</c:v>
                </c:pt>
                <c:pt idx="2">
                  <c:v>341</c:v>
                </c:pt>
                <c:pt idx="3">
                  <c:v>156</c:v>
                </c:pt>
                <c:pt idx="4">
                  <c:v>265</c:v>
                </c:pt>
                <c:pt idx="5">
                  <c:v>271</c:v>
                </c:pt>
                <c:pt idx="6">
                  <c:v>198</c:v>
                </c:pt>
                <c:pt idx="7">
                  <c:v>200</c:v>
                </c:pt>
                <c:pt idx="8">
                  <c:v>448</c:v>
                </c:pt>
              </c:numCache>
            </c:numRef>
          </c:val>
        </c:ser>
        <c:ser>
          <c:idx val="1"/>
          <c:order val="1"/>
          <c:tx>
            <c:strRef>
              <c:f>Sheet1!$C$1</c:f>
              <c:strCache>
                <c:ptCount val="1"/>
                <c:pt idx="0">
                  <c:v>Universal Lunches</c:v>
                </c:pt>
              </c:strCache>
            </c:strRef>
          </c:tx>
          <c:invertIfNegative val="0"/>
          <c:cat>
            <c:strRef>
              <c:f>Sheet1!$A$2:$A$10</c:f>
              <c:strCache>
                <c:ptCount val="9"/>
                <c:pt idx="0">
                  <c:v>Sum 17</c:v>
                </c:pt>
                <c:pt idx="1">
                  <c:v>Spr 17</c:v>
                </c:pt>
                <c:pt idx="2">
                  <c:v>Aut 16</c:v>
                </c:pt>
                <c:pt idx="3">
                  <c:v>Sum 16</c:v>
                </c:pt>
                <c:pt idx="4">
                  <c:v>Spr 16</c:v>
                </c:pt>
                <c:pt idx="5">
                  <c:v>Aut 15</c:v>
                </c:pt>
                <c:pt idx="6">
                  <c:v>Sum 15</c:v>
                </c:pt>
                <c:pt idx="7">
                  <c:v>Spr 15</c:v>
                </c:pt>
                <c:pt idx="8">
                  <c:v>Aut 14</c:v>
                </c:pt>
              </c:strCache>
            </c:strRef>
          </c:cat>
          <c:val>
            <c:numRef>
              <c:f>Sheet1!$C$2:$C$10</c:f>
              <c:numCache>
                <c:formatCode>General</c:formatCode>
                <c:ptCount val="9"/>
                <c:pt idx="0">
                  <c:v>2</c:v>
                </c:pt>
                <c:pt idx="1">
                  <c:v>40</c:v>
                </c:pt>
                <c:pt idx="2">
                  <c:v>245</c:v>
                </c:pt>
                <c:pt idx="3">
                  <c:v>39</c:v>
                </c:pt>
                <c:pt idx="4">
                  <c:v>56</c:v>
                </c:pt>
                <c:pt idx="5">
                  <c:v>271</c:v>
                </c:pt>
                <c:pt idx="6">
                  <c:v>337</c:v>
                </c:pt>
                <c:pt idx="7">
                  <c:v>347</c:v>
                </c:pt>
                <c:pt idx="8">
                  <c:v>417</c:v>
                </c:pt>
              </c:numCache>
            </c:numRef>
          </c:val>
        </c:ser>
        <c:ser>
          <c:idx val="2"/>
          <c:order val="2"/>
          <c:tx>
            <c:strRef>
              <c:f>Sheet1!$D$1</c:f>
              <c:strCache>
                <c:ptCount val="1"/>
                <c:pt idx="0">
                  <c:v>UPN/FormerUPN</c:v>
                </c:pt>
              </c:strCache>
            </c:strRef>
          </c:tx>
          <c:invertIfNegative val="0"/>
          <c:cat>
            <c:strRef>
              <c:f>Sheet1!$A$2:$A$10</c:f>
              <c:strCache>
                <c:ptCount val="9"/>
                <c:pt idx="0">
                  <c:v>Sum 17</c:v>
                </c:pt>
                <c:pt idx="1">
                  <c:v>Spr 17</c:v>
                </c:pt>
                <c:pt idx="2">
                  <c:v>Aut 16</c:v>
                </c:pt>
                <c:pt idx="3">
                  <c:v>Sum 16</c:v>
                </c:pt>
                <c:pt idx="4">
                  <c:v>Spr 16</c:v>
                </c:pt>
                <c:pt idx="5">
                  <c:v>Aut 15</c:v>
                </c:pt>
                <c:pt idx="6">
                  <c:v>Sum 15</c:v>
                </c:pt>
                <c:pt idx="7">
                  <c:v>Spr 15</c:v>
                </c:pt>
                <c:pt idx="8">
                  <c:v>Aut 14</c:v>
                </c:pt>
              </c:strCache>
            </c:strRef>
          </c:cat>
          <c:val>
            <c:numRef>
              <c:f>Sheet1!$D$2:$D$10</c:f>
              <c:numCache>
                <c:formatCode>General</c:formatCode>
                <c:ptCount val="9"/>
                <c:pt idx="0">
                  <c:v>17</c:v>
                </c:pt>
                <c:pt idx="1">
                  <c:v>51</c:v>
                </c:pt>
                <c:pt idx="2">
                  <c:v>67</c:v>
                </c:pt>
                <c:pt idx="3">
                  <c:v>9</c:v>
                </c:pt>
                <c:pt idx="4">
                  <c:v>77</c:v>
                </c:pt>
                <c:pt idx="5">
                  <c:v>137</c:v>
                </c:pt>
                <c:pt idx="6">
                  <c:v>47</c:v>
                </c:pt>
                <c:pt idx="7">
                  <c:v>125</c:v>
                </c:pt>
                <c:pt idx="8">
                  <c:v>172</c:v>
                </c:pt>
              </c:numCache>
            </c:numRef>
          </c:val>
        </c:ser>
        <c:ser>
          <c:idx val="3"/>
          <c:order val="3"/>
          <c:tx>
            <c:strRef>
              <c:f>Sheet1!$E$1</c:f>
              <c:strCache>
                <c:ptCount val="1"/>
                <c:pt idx="0">
                  <c:v>TopUpFunding</c:v>
                </c:pt>
              </c:strCache>
            </c:strRef>
          </c:tx>
          <c:invertIfNegative val="0"/>
          <c:cat>
            <c:strRef>
              <c:f>Sheet1!$A$2:$A$10</c:f>
              <c:strCache>
                <c:ptCount val="9"/>
                <c:pt idx="0">
                  <c:v>Sum 17</c:v>
                </c:pt>
                <c:pt idx="1">
                  <c:v>Spr 17</c:v>
                </c:pt>
                <c:pt idx="2">
                  <c:v>Aut 16</c:v>
                </c:pt>
                <c:pt idx="3">
                  <c:v>Sum 16</c:v>
                </c:pt>
                <c:pt idx="4">
                  <c:v>Spr 16</c:v>
                </c:pt>
                <c:pt idx="5">
                  <c:v>Aut 15</c:v>
                </c:pt>
                <c:pt idx="6">
                  <c:v>Sum 15</c:v>
                </c:pt>
                <c:pt idx="7">
                  <c:v>Spr 15</c:v>
                </c:pt>
                <c:pt idx="8">
                  <c:v>Aut 14</c:v>
                </c:pt>
              </c:strCache>
            </c:strRef>
          </c:cat>
          <c:val>
            <c:numRef>
              <c:f>Sheet1!$E$2:$E$10</c:f>
              <c:numCache>
                <c:formatCode>General</c:formatCode>
                <c:ptCount val="9"/>
                <c:pt idx="1">
                  <c:v>1</c:v>
                </c:pt>
                <c:pt idx="2">
                  <c:v>8</c:v>
                </c:pt>
                <c:pt idx="3">
                  <c:v>7</c:v>
                </c:pt>
                <c:pt idx="4">
                  <c:v>7</c:v>
                </c:pt>
                <c:pt idx="5">
                  <c:v>75</c:v>
                </c:pt>
                <c:pt idx="6">
                  <c:v>24</c:v>
                </c:pt>
                <c:pt idx="7">
                  <c:v>2</c:v>
                </c:pt>
                <c:pt idx="8">
                  <c:v>23</c:v>
                </c:pt>
              </c:numCache>
            </c:numRef>
          </c:val>
        </c:ser>
        <c:ser>
          <c:idx val="4"/>
          <c:order val="4"/>
          <c:tx>
            <c:strRef>
              <c:f>Sheet1!$F$1</c:f>
              <c:strCache>
                <c:ptCount val="1"/>
                <c:pt idx="0">
                  <c:v>SEN</c:v>
                </c:pt>
              </c:strCache>
            </c:strRef>
          </c:tx>
          <c:invertIfNegative val="0"/>
          <c:cat>
            <c:strRef>
              <c:f>Sheet1!$A$2:$A$10</c:f>
              <c:strCache>
                <c:ptCount val="9"/>
                <c:pt idx="0">
                  <c:v>Sum 17</c:v>
                </c:pt>
                <c:pt idx="1">
                  <c:v>Spr 17</c:v>
                </c:pt>
                <c:pt idx="2">
                  <c:v>Aut 16</c:v>
                </c:pt>
                <c:pt idx="3">
                  <c:v>Sum 16</c:v>
                </c:pt>
                <c:pt idx="4">
                  <c:v>Spr 16</c:v>
                </c:pt>
                <c:pt idx="5">
                  <c:v>Aut 15</c:v>
                </c:pt>
                <c:pt idx="6">
                  <c:v>Sum 15</c:v>
                </c:pt>
                <c:pt idx="7">
                  <c:v>Spr 15</c:v>
                </c:pt>
                <c:pt idx="8">
                  <c:v>Aut 14</c:v>
                </c:pt>
              </c:strCache>
            </c:strRef>
          </c:cat>
          <c:val>
            <c:numRef>
              <c:f>Sheet1!$F$2:$F$10</c:f>
              <c:numCache>
                <c:formatCode>General</c:formatCode>
                <c:ptCount val="9"/>
                <c:pt idx="1">
                  <c:v>1</c:v>
                </c:pt>
                <c:pt idx="2">
                  <c:v>1</c:v>
                </c:pt>
                <c:pt idx="4">
                  <c:v>3</c:v>
                </c:pt>
                <c:pt idx="5">
                  <c:v>39</c:v>
                </c:pt>
                <c:pt idx="6">
                  <c:v>4</c:v>
                </c:pt>
                <c:pt idx="7">
                  <c:v>21</c:v>
                </c:pt>
                <c:pt idx="8">
                  <c:v>4</c:v>
                </c:pt>
              </c:numCache>
            </c:numRef>
          </c:val>
        </c:ser>
        <c:ser>
          <c:idx val="5"/>
          <c:order val="5"/>
          <c:tx>
            <c:strRef>
              <c:f>Sheet1!$G$1</c:f>
              <c:strCache>
                <c:ptCount val="1"/>
                <c:pt idx="0">
                  <c:v>EnrolStatus</c:v>
                </c:pt>
              </c:strCache>
            </c:strRef>
          </c:tx>
          <c:invertIfNegative val="0"/>
          <c:cat>
            <c:strRef>
              <c:f>Sheet1!$A$2:$A$10</c:f>
              <c:strCache>
                <c:ptCount val="9"/>
                <c:pt idx="0">
                  <c:v>Sum 17</c:v>
                </c:pt>
                <c:pt idx="1">
                  <c:v>Spr 17</c:v>
                </c:pt>
                <c:pt idx="2">
                  <c:v>Aut 16</c:v>
                </c:pt>
                <c:pt idx="3">
                  <c:v>Sum 16</c:v>
                </c:pt>
                <c:pt idx="4">
                  <c:v>Spr 16</c:v>
                </c:pt>
                <c:pt idx="5">
                  <c:v>Aut 15</c:v>
                </c:pt>
                <c:pt idx="6">
                  <c:v>Sum 15</c:v>
                </c:pt>
                <c:pt idx="7">
                  <c:v>Spr 15</c:v>
                </c:pt>
                <c:pt idx="8">
                  <c:v>Aut 14</c:v>
                </c:pt>
              </c:strCache>
            </c:strRef>
          </c:cat>
          <c:val>
            <c:numRef>
              <c:f>Sheet1!$G$2:$G$10</c:f>
              <c:numCache>
                <c:formatCode>General</c:formatCode>
                <c:ptCount val="9"/>
                <c:pt idx="0">
                  <c:v>23</c:v>
                </c:pt>
                <c:pt idx="1">
                  <c:v>23</c:v>
                </c:pt>
                <c:pt idx="2">
                  <c:v>22</c:v>
                </c:pt>
                <c:pt idx="3">
                  <c:v>14</c:v>
                </c:pt>
                <c:pt idx="4">
                  <c:v>15</c:v>
                </c:pt>
                <c:pt idx="5">
                  <c:v>19</c:v>
                </c:pt>
                <c:pt idx="6">
                  <c:v>24</c:v>
                </c:pt>
                <c:pt idx="7">
                  <c:v>19</c:v>
                </c:pt>
                <c:pt idx="8">
                  <c:v>22</c:v>
                </c:pt>
              </c:numCache>
            </c:numRef>
          </c:val>
        </c:ser>
        <c:ser>
          <c:idx val="6"/>
          <c:order val="6"/>
          <c:tx>
            <c:strRef>
              <c:f>Sheet1!$H$1</c:f>
              <c:strCache>
                <c:ptCount val="1"/>
                <c:pt idx="0">
                  <c:v>Other</c:v>
                </c:pt>
              </c:strCache>
            </c:strRef>
          </c:tx>
          <c:invertIfNegative val="0"/>
          <c:cat>
            <c:strRef>
              <c:f>Sheet1!$A$2:$A$10</c:f>
              <c:strCache>
                <c:ptCount val="9"/>
                <c:pt idx="0">
                  <c:v>Sum 17</c:v>
                </c:pt>
                <c:pt idx="1">
                  <c:v>Spr 17</c:v>
                </c:pt>
                <c:pt idx="2">
                  <c:v>Aut 16</c:v>
                </c:pt>
                <c:pt idx="3">
                  <c:v>Sum 16</c:v>
                </c:pt>
                <c:pt idx="4">
                  <c:v>Spr 16</c:v>
                </c:pt>
                <c:pt idx="5">
                  <c:v>Aut 15</c:v>
                </c:pt>
                <c:pt idx="6">
                  <c:v>Sum 15</c:v>
                </c:pt>
                <c:pt idx="7">
                  <c:v>Spr 15</c:v>
                </c:pt>
                <c:pt idx="8">
                  <c:v>Aut 14</c:v>
                </c:pt>
              </c:strCache>
            </c:strRef>
          </c:cat>
          <c:val>
            <c:numRef>
              <c:f>Sheet1!$H$2:$H$10</c:f>
              <c:numCache>
                <c:formatCode>General</c:formatCode>
                <c:ptCount val="9"/>
                <c:pt idx="0">
                  <c:v>77</c:v>
                </c:pt>
                <c:pt idx="1">
                  <c:v>524</c:v>
                </c:pt>
                <c:pt idx="2">
                  <c:v>596</c:v>
                </c:pt>
                <c:pt idx="3">
                  <c:v>51</c:v>
                </c:pt>
                <c:pt idx="4">
                  <c:v>481</c:v>
                </c:pt>
                <c:pt idx="5">
                  <c:v>219</c:v>
                </c:pt>
                <c:pt idx="6">
                  <c:v>144</c:v>
                </c:pt>
                <c:pt idx="7">
                  <c:v>272</c:v>
                </c:pt>
                <c:pt idx="8">
                  <c:v>378</c:v>
                </c:pt>
              </c:numCache>
            </c:numRef>
          </c:val>
        </c:ser>
        <c:dLbls>
          <c:showLegendKey val="0"/>
          <c:showVal val="0"/>
          <c:showCatName val="0"/>
          <c:showSerName val="0"/>
          <c:showPercent val="0"/>
          <c:showBubbleSize val="0"/>
        </c:dLbls>
        <c:gapWidth val="60"/>
        <c:overlap val="100"/>
        <c:axId val="106408576"/>
        <c:axId val="106414464"/>
      </c:barChart>
      <c:catAx>
        <c:axId val="106408576"/>
        <c:scaling>
          <c:orientation val="minMax"/>
        </c:scaling>
        <c:delete val="0"/>
        <c:axPos val="b"/>
        <c:majorTickMark val="out"/>
        <c:minorTickMark val="none"/>
        <c:tickLblPos val="nextTo"/>
        <c:crossAx val="106414464"/>
        <c:crosses val="autoZero"/>
        <c:auto val="1"/>
        <c:lblAlgn val="ctr"/>
        <c:lblOffset val="100"/>
        <c:noMultiLvlLbl val="0"/>
      </c:catAx>
      <c:valAx>
        <c:axId val="106414464"/>
        <c:scaling>
          <c:orientation val="minMax"/>
        </c:scaling>
        <c:delete val="0"/>
        <c:axPos val="l"/>
        <c:majorGridlines/>
        <c:numFmt formatCode="General" sourceLinked="1"/>
        <c:majorTickMark val="out"/>
        <c:minorTickMark val="none"/>
        <c:tickLblPos val="nextTo"/>
        <c:crossAx val="106408576"/>
        <c:crosses val="autoZero"/>
        <c:crossBetween val="between"/>
      </c:valAx>
    </c:plotArea>
    <c:legend>
      <c:legendPos val="r"/>
      <c:layout>
        <c:manualLayout>
          <c:xMode val="edge"/>
          <c:yMode val="edge"/>
          <c:x val="0.82640180100587146"/>
          <c:y val="5.1553792127135088E-2"/>
          <c:w val="0.17359819899412859"/>
          <c:h val="0.43484968001687219"/>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ivotFmts>
      <c:pivotFmt>
        <c:idx val="0"/>
        <c:marker>
          <c:symbol val="none"/>
        </c:marker>
      </c:pivotFmt>
      <c:pivotFmt>
        <c:idx val="1"/>
        <c:marker>
          <c:symbol val="none"/>
        </c:marker>
        <c:dLbl>
          <c:idx val="0"/>
          <c:spPr>
            <a:solidFill>
              <a:schemeClr val="bg1"/>
            </a:solidFill>
          </c:spPr>
          <c:txPr>
            <a:bodyPr/>
            <a:lstStyle/>
            <a:p>
              <a:pPr>
                <a:defRPr/>
              </a:pPr>
              <a:endParaRPr lang="en-US"/>
            </a:p>
          </c:txPr>
          <c:showLegendKey val="0"/>
          <c:showVal val="1"/>
          <c:showCatName val="1"/>
          <c:showSerName val="0"/>
          <c:showPercent val="0"/>
          <c:showBubbleSize val="0"/>
        </c:dLbl>
      </c:pivotFmt>
      <c:pivotFmt>
        <c:idx val="2"/>
        <c:dLbl>
          <c:idx val="0"/>
          <c:layout>
            <c:manualLayout>
              <c:x val="-7.9815869170199782E-2"/>
              <c:y val="6.7677622308931124E-2"/>
            </c:manualLayout>
          </c:layout>
          <c:showLegendKey val="0"/>
          <c:showVal val="1"/>
          <c:showCatName val="1"/>
          <c:showSerName val="0"/>
          <c:showPercent val="0"/>
          <c:showBubbleSize val="0"/>
        </c:dLbl>
      </c:pivotFmt>
      <c:pivotFmt>
        <c:idx val="3"/>
        <c:dLbl>
          <c:idx val="0"/>
          <c:layout>
            <c:manualLayout>
              <c:x val="0.1306750656167979"/>
              <c:y val="-0.20822444965211426"/>
            </c:manualLayout>
          </c:layout>
          <c:showLegendKey val="0"/>
          <c:showVal val="1"/>
          <c:showCatName val="1"/>
          <c:showSerName val="0"/>
          <c:showPercent val="0"/>
          <c:showBubbleSize val="0"/>
        </c:dLbl>
      </c:pivotFmt>
      <c:pivotFmt>
        <c:idx val="4"/>
        <c:dLbl>
          <c:idx val="0"/>
          <c:layout>
            <c:manualLayout>
              <c:x val="0.16690770576754829"/>
              <c:y val="3.4132671212692776E-2"/>
            </c:manualLayout>
          </c:layout>
          <c:showLegendKey val="0"/>
          <c:showVal val="1"/>
          <c:showCatName val="1"/>
          <c:showSerName val="0"/>
          <c:showPercent val="0"/>
          <c:showBubbleSize val="0"/>
        </c:dLbl>
      </c:pivotFmt>
      <c:pivotFmt>
        <c:idx val="5"/>
        <c:dLbl>
          <c:idx val="0"/>
          <c:layout>
            <c:manualLayout>
              <c:x val="7.9079615048118987E-2"/>
              <c:y val="5.7362473905474463E-2"/>
            </c:manualLayout>
          </c:layout>
          <c:showLegendKey val="0"/>
          <c:showVal val="1"/>
          <c:showCatName val="1"/>
          <c:showSerName val="0"/>
          <c:showPercent val="0"/>
          <c:showBubbleSize val="0"/>
        </c:dLbl>
      </c:pivotFmt>
      <c:pivotFmt>
        <c:idx val="6"/>
        <c:dLbl>
          <c:idx val="0"/>
          <c:layout>
            <c:manualLayout>
              <c:x val="-4.3231657581263828E-2"/>
              <c:y val="-3.7323033923502287E-2"/>
            </c:manualLayout>
          </c:layout>
          <c:showLegendKey val="0"/>
          <c:showVal val="1"/>
          <c:showCatName val="1"/>
          <c:showSerName val="0"/>
          <c:showPercent val="0"/>
          <c:showBubbleSize val="0"/>
        </c:dLbl>
      </c:pivotFmt>
      <c:pivotFmt>
        <c:idx val="7"/>
        <c:dLbl>
          <c:idx val="0"/>
          <c:layout>
            <c:manualLayout>
              <c:x val="-2.7248132444982837E-4"/>
              <c:y val="-7.9615934809292258E-2"/>
            </c:manualLayout>
          </c:layout>
          <c:showLegendKey val="0"/>
          <c:showVal val="1"/>
          <c:showCatName val="1"/>
          <c:showSerName val="0"/>
          <c:showPercent val="0"/>
          <c:showBubbleSize val="0"/>
        </c:dLbl>
      </c:pivotFmt>
      <c:pivotFmt>
        <c:idx val="8"/>
        <c:dLbl>
          <c:idx val="0"/>
          <c:layout>
            <c:manualLayout>
              <c:x val="-7.2754828723332662E-3"/>
              <c:y val="-6.3842913638986309E-2"/>
            </c:manualLayout>
          </c:layout>
          <c:showLegendKey val="0"/>
          <c:showVal val="1"/>
          <c:showCatName val="1"/>
          <c:showSerName val="0"/>
          <c:showPercent val="0"/>
          <c:showBubbleSize val="0"/>
        </c:dLbl>
      </c:pivotFmt>
      <c:pivotFmt>
        <c:idx val="9"/>
        <c:dLbl>
          <c:idx val="0"/>
          <c:layout>
            <c:manualLayout>
              <c:x val="-0.11854988895618816"/>
              <c:y val="-9.0533661422035044E-3"/>
            </c:manualLayout>
          </c:layout>
          <c:showLegendKey val="0"/>
          <c:showVal val="1"/>
          <c:showCatName val="1"/>
          <c:showSerName val="0"/>
          <c:showPercent val="0"/>
          <c:showBubbleSize val="0"/>
        </c:dLbl>
      </c:pivotFmt>
      <c:pivotFmt>
        <c:idx val="10"/>
        <c:dLbl>
          <c:idx val="0"/>
          <c:layout>
            <c:manualLayout>
              <c:x val="5.463010969782623E-2"/>
              <c:y val="-3.3491131782203469E-2"/>
            </c:manualLayout>
          </c:layout>
          <c:showLegendKey val="0"/>
          <c:showVal val="1"/>
          <c:showCatName val="1"/>
          <c:showSerName val="0"/>
          <c:showPercent val="0"/>
          <c:showBubbleSize val="0"/>
        </c:dLbl>
      </c:pivotFmt>
      <c:pivotFmt>
        <c:idx val="11"/>
        <c:dLbl>
          <c:idx val="0"/>
          <c:layout>
            <c:manualLayout>
              <c:x val="-7.16205935796487E-2"/>
              <c:y val="-0.1714701505042259"/>
            </c:manualLayout>
          </c:layout>
          <c:showLegendKey val="0"/>
          <c:showVal val="1"/>
          <c:showCatName val="1"/>
          <c:showSerName val="0"/>
          <c:showPercent val="0"/>
          <c:showBubbleSize val="0"/>
        </c:dLbl>
      </c:pivotFmt>
      <c:pivotFmt>
        <c:idx val="12"/>
        <c:marker>
          <c:symbol val="none"/>
        </c:marker>
        <c:dLbl>
          <c:idx val="0"/>
          <c:spPr>
            <a:solidFill>
              <a:schemeClr val="bg1"/>
            </a:solidFill>
          </c:spPr>
          <c:txPr>
            <a:bodyPr/>
            <a:lstStyle/>
            <a:p>
              <a:pPr>
                <a:defRPr/>
              </a:pPr>
              <a:endParaRPr lang="en-US"/>
            </a:p>
          </c:txPr>
          <c:showLegendKey val="0"/>
          <c:showVal val="1"/>
          <c:showCatName val="1"/>
          <c:showSerName val="0"/>
          <c:showPercent val="0"/>
          <c:showBubbleSize val="0"/>
        </c:dLbl>
      </c:pivotFmt>
      <c:pivotFmt>
        <c:idx val="13"/>
        <c:dLbl>
          <c:idx val="0"/>
          <c:layout>
            <c:manualLayout>
              <c:x val="-7.9815869170199782E-2"/>
              <c:y val="6.7677622308931124E-2"/>
            </c:manualLayout>
          </c:layout>
          <c:showLegendKey val="0"/>
          <c:showVal val="1"/>
          <c:showCatName val="1"/>
          <c:showSerName val="0"/>
          <c:showPercent val="0"/>
          <c:showBubbleSize val="0"/>
        </c:dLbl>
      </c:pivotFmt>
      <c:pivotFmt>
        <c:idx val="14"/>
        <c:dLbl>
          <c:idx val="0"/>
          <c:layout>
            <c:manualLayout>
              <c:x val="-7.16205935796487E-2"/>
              <c:y val="-0.1714701505042259"/>
            </c:manualLayout>
          </c:layout>
          <c:showLegendKey val="0"/>
          <c:showVal val="1"/>
          <c:showCatName val="1"/>
          <c:showSerName val="0"/>
          <c:showPercent val="0"/>
          <c:showBubbleSize val="0"/>
        </c:dLbl>
      </c:pivotFmt>
      <c:pivotFmt>
        <c:idx val="15"/>
        <c:dLbl>
          <c:idx val="0"/>
          <c:layout>
            <c:manualLayout>
              <c:x val="0.1306750656167979"/>
              <c:y val="-0.20822444965211426"/>
            </c:manualLayout>
          </c:layout>
          <c:showLegendKey val="0"/>
          <c:showVal val="1"/>
          <c:showCatName val="1"/>
          <c:showSerName val="0"/>
          <c:showPercent val="0"/>
          <c:showBubbleSize val="0"/>
        </c:dLbl>
      </c:pivotFmt>
      <c:pivotFmt>
        <c:idx val="16"/>
        <c:dLbl>
          <c:idx val="0"/>
          <c:layout>
            <c:manualLayout>
              <c:x val="0.16690770576754829"/>
              <c:y val="3.4132671212692776E-2"/>
            </c:manualLayout>
          </c:layout>
          <c:showLegendKey val="0"/>
          <c:showVal val="1"/>
          <c:showCatName val="1"/>
          <c:showSerName val="0"/>
          <c:showPercent val="0"/>
          <c:showBubbleSize val="0"/>
        </c:dLbl>
      </c:pivotFmt>
      <c:pivotFmt>
        <c:idx val="17"/>
        <c:dLbl>
          <c:idx val="0"/>
          <c:layout>
            <c:manualLayout>
              <c:x val="-0.11854988895618816"/>
              <c:y val="-9.0533661422035044E-3"/>
            </c:manualLayout>
          </c:layout>
          <c:showLegendKey val="0"/>
          <c:showVal val="1"/>
          <c:showCatName val="1"/>
          <c:showSerName val="0"/>
          <c:showPercent val="0"/>
          <c:showBubbleSize val="0"/>
        </c:dLbl>
      </c:pivotFmt>
      <c:pivotFmt>
        <c:idx val="18"/>
        <c:dLbl>
          <c:idx val="0"/>
          <c:layout>
            <c:manualLayout>
              <c:x val="-7.2754828723332662E-3"/>
              <c:y val="-6.3842913638986309E-2"/>
            </c:manualLayout>
          </c:layout>
          <c:showLegendKey val="0"/>
          <c:showVal val="1"/>
          <c:showCatName val="1"/>
          <c:showSerName val="0"/>
          <c:showPercent val="0"/>
          <c:showBubbleSize val="0"/>
        </c:dLbl>
      </c:pivotFmt>
      <c:pivotFmt>
        <c:idx val="19"/>
        <c:dLbl>
          <c:idx val="0"/>
          <c:layout>
            <c:manualLayout>
              <c:x val="-2.7248132444982837E-4"/>
              <c:y val="-7.9615934809292258E-2"/>
            </c:manualLayout>
          </c:layout>
          <c:showLegendKey val="0"/>
          <c:showVal val="1"/>
          <c:showCatName val="1"/>
          <c:showSerName val="0"/>
          <c:showPercent val="0"/>
          <c:showBubbleSize val="0"/>
        </c:dLbl>
      </c:pivotFmt>
      <c:pivotFmt>
        <c:idx val="20"/>
        <c:dLbl>
          <c:idx val="0"/>
          <c:layout>
            <c:manualLayout>
              <c:x val="7.9079615048118987E-2"/>
              <c:y val="5.7362473905474463E-2"/>
            </c:manualLayout>
          </c:layout>
          <c:showLegendKey val="0"/>
          <c:showVal val="1"/>
          <c:showCatName val="1"/>
          <c:showSerName val="0"/>
          <c:showPercent val="0"/>
          <c:showBubbleSize val="0"/>
        </c:dLbl>
      </c:pivotFmt>
      <c:pivotFmt>
        <c:idx val="21"/>
        <c:dLbl>
          <c:idx val="0"/>
          <c:layout>
            <c:manualLayout>
              <c:x val="-4.3231657581263828E-2"/>
              <c:y val="-3.7323033923502287E-2"/>
            </c:manualLayout>
          </c:layout>
          <c:showLegendKey val="0"/>
          <c:showVal val="1"/>
          <c:showCatName val="1"/>
          <c:showSerName val="0"/>
          <c:showPercent val="0"/>
          <c:showBubbleSize val="0"/>
        </c:dLbl>
      </c:pivotFmt>
      <c:pivotFmt>
        <c:idx val="22"/>
        <c:dLbl>
          <c:idx val="0"/>
          <c:layout>
            <c:manualLayout>
              <c:x val="5.463010969782623E-2"/>
              <c:y val="-3.3491131782203469E-2"/>
            </c:manualLayout>
          </c:layout>
          <c:showLegendKey val="0"/>
          <c:showVal val="1"/>
          <c:showCatName val="1"/>
          <c:showSerName val="0"/>
          <c:showPercent val="0"/>
          <c:showBubbleSize val="0"/>
        </c:dLbl>
      </c:pivotFmt>
      <c:pivotFmt>
        <c:idx val="23"/>
        <c:marker>
          <c:symbol val="none"/>
        </c:marker>
        <c:dLbl>
          <c:idx val="0"/>
          <c:spPr>
            <a:solidFill>
              <a:schemeClr val="bg1"/>
            </a:solidFill>
          </c:spPr>
          <c:txPr>
            <a:bodyPr/>
            <a:lstStyle/>
            <a:p>
              <a:pPr>
                <a:defRPr/>
              </a:pPr>
              <a:endParaRPr lang="en-US"/>
            </a:p>
          </c:txPr>
          <c:showLegendKey val="0"/>
          <c:showVal val="1"/>
          <c:showCatName val="1"/>
          <c:showSerName val="0"/>
          <c:showPercent val="0"/>
          <c:showBubbleSize val="0"/>
        </c:dLbl>
      </c:pivotFmt>
      <c:pivotFmt>
        <c:idx val="24"/>
        <c:dLbl>
          <c:idx val="0"/>
          <c:layout>
            <c:manualLayout>
              <c:x val="-7.9815869170199782E-2"/>
              <c:y val="6.7677622308931124E-2"/>
            </c:manualLayout>
          </c:layout>
          <c:showLegendKey val="0"/>
          <c:showVal val="1"/>
          <c:showCatName val="1"/>
          <c:showSerName val="0"/>
          <c:showPercent val="0"/>
          <c:showBubbleSize val="0"/>
        </c:dLbl>
      </c:pivotFmt>
      <c:pivotFmt>
        <c:idx val="25"/>
        <c:dLbl>
          <c:idx val="0"/>
          <c:layout>
            <c:manualLayout>
              <c:x val="-7.16205935796487E-2"/>
              <c:y val="-0.1714701505042259"/>
            </c:manualLayout>
          </c:layout>
          <c:showLegendKey val="0"/>
          <c:showVal val="1"/>
          <c:showCatName val="1"/>
          <c:showSerName val="0"/>
          <c:showPercent val="0"/>
          <c:showBubbleSize val="0"/>
        </c:dLbl>
      </c:pivotFmt>
      <c:pivotFmt>
        <c:idx val="26"/>
        <c:dLbl>
          <c:idx val="0"/>
          <c:layout>
            <c:manualLayout>
              <c:x val="0.1306750656167979"/>
              <c:y val="-0.20822444965211426"/>
            </c:manualLayout>
          </c:layout>
          <c:showLegendKey val="0"/>
          <c:showVal val="1"/>
          <c:showCatName val="1"/>
          <c:showSerName val="0"/>
          <c:showPercent val="0"/>
          <c:showBubbleSize val="0"/>
        </c:dLbl>
      </c:pivotFmt>
      <c:pivotFmt>
        <c:idx val="27"/>
        <c:dLbl>
          <c:idx val="0"/>
          <c:layout>
            <c:manualLayout>
              <c:x val="0.16690770576754829"/>
              <c:y val="3.4132671212692776E-2"/>
            </c:manualLayout>
          </c:layout>
          <c:showLegendKey val="0"/>
          <c:showVal val="1"/>
          <c:showCatName val="1"/>
          <c:showSerName val="0"/>
          <c:showPercent val="0"/>
          <c:showBubbleSize val="0"/>
        </c:dLbl>
      </c:pivotFmt>
      <c:pivotFmt>
        <c:idx val="28"/>
        <c:dLbl>
          <c:idx val="0"/>
          <c:layout>
            <c:manualLayout>
              <c:x val="-0.11854988895618816"/>
              <c:y val="-9.0533661422035044E-3"/>
            </c:manualLayout>
          </c:layout>
          <c:showLegendKey val="0"/>
          <c:showVal val="1"/>
          <c:showCatName val="1"/>
          <c:showSerName val="0"/>
          <c:showPercent val="0"/>
          <c:showBubbleSize val="0"/>
        </c:dLbl>
      </c:pivotFmt>
      <c:pivotFmt>
        <c:idx val="29"/>
        <c:dLbl>
          <c:idx val="0"/>
          <c:layout>
            <c:manualLayout>
              <c:x val="-7.2754828723332662E-3"/>
              <c:y val="-6.3842913638986309E-2"/>
            </c:manualLayout>
          </c:layout>
          <c:showLegendKey val="0"/>
          <c:showVal val="1"/>
          <c:showCatName val="1"/>
          <c:showSerName val="0"/>
          <c:showPercent val="0"/>
          <c:showBubbleSize val="0"/>
        </c:dLbl>
      </c:pivotFmt>
      <c:pivotFmt>
        <c:idx val="30"/>
        <c:dLbl>
          <c:idx val="0"/>
          <c:layout>
            <c:manualLayout>
              <c:x val="-2.7248132444982837E-4"/>
              <c:y val="-7.9615934809292258E-2"/>
            </c:manualLayout>
          </c:layout>
          <c:showLegendKey val="0"/>
          <c:showVal val="1"/>
          <c:showCatName val="1"/>
          <c:showSerName val="0"/>
          <c:showPercent val="0"/>
          <c:showBubbleSize val="0"/>
        </c:dLbl>
      </c:pivotFmt>
      <c:pivotFmt>
        <c:idx val="31"/>
        <c:dLbl>
          <c:idx val="0"/>
          <c:layout>
            <c:manualLayout>
              <c:x val="7.9079615048118987E-2"/>
              <c:y val="5.7362473905474463E-2"/>
            </c:manualLayout>
          </c:layout>
          <c:showLegendKey val="0"/>
          <c:showVal val="1"/>
          <c:showCatName val="1"/>
          <c:showSerName val="0"/>
          <c:showPercent val="0"/>
          <c:showBubbleSize val="0"/>
        </c:dLbl>
      </c:pivotFmt>
      <c:pivotFmt>
        <c:idx val="32"/>
        <c:dLbl>
          <c:idx val="0"/>
          <c:layout>
            <c:manualLayout>
              <c:x val="-4.3231657581263828E-2"/>
              <c:y val="-3.7323033923502287E-2"/>
            </c:manualLayout>
          </c:layout>
          <c:showLegendKey val="0"/>
          <c:showVal val="1"/>
          <c:showCatName val="1"/>
          <c:showSerName val="0"/>
          <c:showPercent val="0"/>
          <c:showBubbleSize val="0"/>
        </c:dLbl>
      </c:pivotFmt>
      <c:pivotFmt>
        <c:idx val="33"/>
        <c:dLbl>
          <c:idx val="0"/>
          <c:layout>
            <c:manualLayout>
              <c:x val="5.463010969782623E-2"/>
              <c:y val="-3.3491131782203469E-2"/>
            </c:manualLayout>
          </c:layout>
          <c:showLegendKey val="0"/>
          <c:showVal val="1"/>
          <c:showCatName val="1"/>
          <c:showSerName val="0"/>
          <c:showPercent val="0"/>
          <c:showBubbleSize val="0"/>
        </c:dLbl>
      </c:pivotFmt>
    </c:pivotFmts>
    <c:view3D>
      <c:rotX val="30"/>
      <c:rotY val="0"/>
      <c:rAngAx val="0"/>
      <c:perspective val="30"/>
    </c:view3D>
    <c:floor>
      <c:thickness val="0"/>
    </c:floor>
    <c:sideWall>
      <c:thickness val="0"/>
    </c:sideWall>
    <c:backWall>
      <c:thickness val="0"/>
    </c:backWall>
    <c:plotArea>
      <c:layout>
        <c:manualLayout>
          <c:layoutTarget val="inner"/>
          <c:xMode val="edge"/>
          <c:yMode val="edge"/>
          <c:x val="2.5146269578462482E-2"/>
          <c:y val="7.0707070707070704E-2"/>
          <c:w val="0.84094891452879184"/>
          <c:h val="0.88542273124950288"/>
        </c:manualLayout>
      </c:layout>
      <c:pie3DChart>
        <c:varyColors val="1"/>
        <c:ser>
          <c:idx val="0"/>
          <c:order val="0"/>
          <c:explosion val="11"/>
          <c:dPt>
            <c:idx val="0"/>
            <c:bubble3D val="0"/>
            <c:spPr>
              <a:solidFill>
                <a:srgbClr val="002060"/>
              </a:solidFill>
            </c:spPr>
          </c:dPt>
          <c:dPt>
            <c:idx val="1"/>
            <c:bubble3D val="0"/>
            <c:spPr>
              <a:solidFill>
                <a:srgbClr val="FFFF00"/>
              </a:solidFill>
              <a:ln>
                <a:solidFill>
                  <a:srgbClr val="FFFF00"/>
                </a:solidFill>
              </a:ln>
            </c:spPr>
          </c:dPt>
          <c:dPt>
            <c:idx val="2"/>
            <c:bubble3D val="0"/>
            <c:spPr>
              <a:solidFill>
                <a:srgbClr val="7030A0"/>
              </a:solidFill>
            </c:spPr>
          </c:dPt>
          <c:dPt>
            <c:idx val="3"/>
            <c:bubble3D val="0"/>
            <c:spPr>
              <a:solidFill>
                <a:srgbClr val="FFC000"/>
              </a:solidFill>
            </c:spPr>
          </c:dPt>
          <c:dPt>
            <c:idx val="4"/>
            <c:bubble3D val="0"/>
            <c:explosion val="21"/>
            <c:spPr>
              <a:solidFill>
                <a:srgbClr val="FFC000"/>
              </a:solidFill>
            </c:spPr>
          </c:dPt>
          <c:dPt>
            <c:idx val="5"/>
            <c:bubble3D val="0"/>
            <c:spPr>
              <a:solidFill>
                <a:srgbClr val="FE8AE8"/>
              </a:solidFill>
            </c:spPr>
          </c:dPt>
          <c:dPt>
            <c:idx val="6"/>
            <c:bubble3D val="0"/>
            <c:spPr>
              <a:solidFill>
                <a:srgbClr val="FF0000"/>
              </a:solidFill>
            </c:spPr>
          </c:dPt>
          <c:dPt>
            <c:idx val="7"/>
            <c:bubble3D val="0"/>
            <c:spPr>
              <a:solidFill>
                <a:srgbClr val="EEECE1">
                  <a:lumMod val="75000"/>
                </a:srgbClr>
              </a:solidFill>
            </c:spPr>
          </c:dPt>
          <c:dPt>
            <c:idx val="8"/>
            <c:bubble3D val="0"/>
            <c:spPr>
              <a:solidFill>
                <a:srgbClr val="92D050"/>
              </a:solidFill>
              <a:ln>
                <a:solidFill>
                  <a:srgbClr val="92D050"/>
                </a:solidFill>
              </a:ln>
            </c:spPr>
          </c:dPt>
          <c:dPt>
            <c:idx val="9"/>
            <c:bubble3D val="0"/>
            <c:spPr>
              <a:solidFill>
                <a:srgbClr val="1F497D">
                  <a:lumMod val="40000"/>
                  <a:lumOff val="60000"/>
                </a:srgbClr>
              </a:solidFill>
            </c:spPr>
          </c:dPt>
          <c:dLbls>
            <c:dLbl>
              <c:idx val="0"/>
              <c:layout>
                <c:manualLayout>
                  <c:x val="-6.6522413407717708E-3"/>
                  <c:y val="-2.7528146223291208E-2"/>
                </c:manualLayout>
              </c:layout>
              <c:showLegendKey val="0"/>
              <c:showVal val="1"/>
              <c:showCatName val="1"/>
              <c:showSerName val="0"/>
              <c:showPercent val="0"/>
              <c:showBubbleSize val="0"/>
            </c:dLbl>
            <c:dLbl>
              <c:idx val="1"/>
              <c:layout>
                <c:manualLayout>
                  <c:x val="-0.14545602234312457"/>
                  <c:y val="4.5828362363795436E-2"/>
                </c:manualLayout>
              </c:layout>
              <c:showLegendKey val="0"/>
              <c:showVal val="1"/>
              <c:showCatName val="1"/>
              <c:showSerName val="0"/>
              <c:showPercent val="0"/>
              <c:showBubbleSize val="0"/>
            </c:dLbl>
            <c:dLbl>
              <c:idx val="2"/>
              <c:layout>
                <c:manualLayout>
                  <c:x val="-0.10721876951509245"/>
                  <c:y val="5.8616082080649012E-3"/>
                </c:manualLayout>
              </c:layout>
              <c:showLegendKey val="0"/>
              <c:showVal val="1"/>
              <c:showCatName val="1"/>
              <c:showSerName val="0"/>
              <c:showPercent val="0"/>
              <c:showBubbleSize val="0"/>
            </c:dLbl>
            <c:dLbl>
              <c:idx val="3"/>
              <c:layout>
                <c:manualLayout>
                  <c:x val="-0.15045154035289038"/>
                  <c:y val="-0.17204294917680746"/>
                </c:manualLayout>
              </c:layout>
              <c:showLegendKey val="0"/>
              <c:showVal val="1"/>
              <c:showCatName val="1"/>
              <c:showSerName val="0"/>
              <c:showPercent val="0"/>
              <c:showBubbleSize val="0"/>
            </c:dLbl>
            <c:dLbl>
              <c:idx val="4"/>
              <c:layout>
                <c:manualLayout>
                  <c:x val="-6.5077922107848893E-2"/>
                  <c:y val="-0.24102568997057186"/>
                </c:manualLayout>
              </c:layout>
              <c:showLegendKey val="0"/>
              <c:showVal val="1"/>
              <c:showCatName val="1"/>
              <c:showSerName val="0"/>
              <c:showPercent val="0"/>
              <c:showBubbleSize val="0"/>
            </c:dLbl>
            <c:dLbl>
              <c:idx val="5"/>
              <c:layout>
                <c:manualLayout>
                  <c:x val="3.5583278271225226E-2"/>
                  <c:y val="0.23138260132369368"/>
                </c:manualLayout>
              </c:layout>
              <c:showLegendKey val="0"/>
              <c:showVal val="1"/>
              <c:showCatName val="1"/>
              <c:showSerName val="0"/>
              <c:showPercent val="0"/>
              <c:showBubbleSize val="0"/>
            </c:dLbl>
            <c:dLbl>
              <c:idx val="6"/>
              <c:layout>
                <c:manualLayout>
                  <c:x val="-1.8494604328980386E-2"/>
                  <c:y val="0.10875813250616401"/>
                </c:manualLayout>
              </c:layout>
              <c:showLegendKey val="0"/>
              <c:showVal val="1"/>
              <c:showCatName val="1"/>
              <c:showSerName val="0"/>
              <c:showPercent val="0"/>
              <c:showBubbleSize val="0"/>
            </c:dLbl>
            <c:dLbl>
              <c:idx val="7"/>
              <c:layout>
                <c:manualLayout>
                  <c:x val="1.4631566576565997E-3"/>
                  <c:y val="4.8173546488507121E-2"/>
                </c:manualLayout>
              </c:layout>
              <c:dLblPos val="bestFit"/>
              <c:showLegendKey val="0"/>
              <c:showVal val="1"/>
              <c:showCatName val="1"/>
              <c:showSerName val="0"/>
              <c:showPercent val="0"/>
              <c:showBubbleSize val="0"/>
            </c:dLbl>
            <c:dLbl>
              <c:idx val="8"/>
              <c:layout>
                <c:manualLayout>
                  <c:x val="9.5008745065778097E-2"/>
                  <c:y val="-0.14587481110315756"/>
                </c:manualLayout>
              </c:layout>
              <c:showLegendKey val="0"/>
              <c:showVal val="1"/>
              <c:showCatName val="1"/>
              <c:showSerName val="0"/>
              <c:showPercent val="0"/>
              <c:showBubbleSize val="0"/>
            </c:dLbl>
            <c:dLbl>
              <c:idx val="9"/>
              <c:layout>
                <c:manualLayout>
                  <c:x val="0.15266937660009355"/>
                  <c:y val="6.9539012168933434E-2"/>
                </c:manualLayout>
              </c:layout>
              <c:showLegendKey val="0"/>
              <c:showVal val="1"/>
              <c:showCatName val="1"/>
              <c:showSerName val="0"/>
              <c:showPercent val="0"/>
              <c:showBubbleSize val="0"/>
            </c:dLbl>
            <c:spPr>
              <a:solidFill>
                <a:schemeClr val="bg1"/>
              </a:solidFill>
            </c:spPr>
            <c:txPr>
              <a:bodyPr/>
              <a:lstStyle/>
              <a:p>
                <a:pPr>
                  <a:defRPr sz="1400"/>
                </a:pPr>
                <a:endParaRPr lang="en-US"/>
              </a:p>
            </c:txPr>
            <c:showLegendKey val="0"/>
            <c:showVal val="1"/>
            <c:showCatName val="1"/>
            <c:showSerName val="0"/>
            <c:showPercent val="0"/>
            <c:showBubbleSize val="0"/>
            <c:showLeaderLines val="1"/>
          </c:dLbls>
          <c:cat>
            <c:strRef>
              <c:f>Sheet3!$AJ$3:$AS$3</c:f>
              <c:strCache>
                <c:ptCount val="10"/>
                <c:pt idx="0">
                  <c:v>Absence Sessions</c:v>
                </c:pt>
                <c:pt idx="1">
                  <c:v>Enrol Status</c:v>
                </c:pt>
                <c:pt idx="2">
                  <c:v>Former UPN</c:v>
                </c:pt>
                <c:pt idx="3">
                  <c:v>Leaving Date</c:v>
                </c:pt>
                <c:pt idx="4">
                  <c:v>Move Off Roll Flag</c:v>
                </c:pt>
                <c:pt idx="5">
                  <c:v>PAON</c:v>
                </c:pt>
                <c:pt idx="6">
                  <c:v>SAON</c:v>
                </c:pt>
                <c:pt idx="7">
                  <c:v>Termly Sessions Possible</c:v>
                </c:pt>
                <c:pt idx="8">
                  <c:v>UPN</c:v>
                </c:pt>
                <c:pt idx="9">
                  <c:v>(blank)</c:v>
                </c:pt>
              </c:strCache>
            </c:strRef>
          </c:cat>
          <c:val>
            <c:numRef>
              <c:f>Sheet3!$AJ$11:$AS$11</c:f>
              <c:numCache>
                <c:formatCode>General</c:formatCode>
                <c:ptCount val="10"/>
                <c:pt idx="0">
                  <c:v>1</c:v>
                </c:pt>
                <c:pt idx="1">
                  <c:v>6</c:v>
                </c:pt>
                <c:pt idx="2">
                  <c:v>2</c:v>
                </c:pt>
                <c:pt idx="3">
                  <c:v>5</c:v>
                </c:pt>
                <c:pt idx="4">
                  <c:v>5</c:v>
                </c:pt>
                <c:pt idx="5">
                  <c:v>1</c:v>
                </c:pt>
                <c:pt idx="6">
                  <c:v>1</c:v>
                </c:pt>
                <c:pt idx="7">
                  <c:v>1</c:v>
                </c:pt>
                <c:pt idx="8">
                  <c:v>2</c:v>
                </c:pt>
                <c:pt idx="9">
                  <c:v>10</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extLst/>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ivotFmts>
      <c:pivotFmt>
        <c:idx val="0"/>
        <c:marker>
          <c:symbol val="none"/>
        </c:marker>
      </c:pivotFmt>
      <c:pivotFmt>
        <c:idx val="1"/>
        <c:marker>
          <c:symbol val="none"/>
        </c:marker>
        <c:dLbl>
          <c:idx val="0"/>
          <c:spPr>
            <a:solidFill>
              <a:schemeClr val="bg1"/>
            </a:solidFill>
          </c:spPr>
          <c:txPr>
            <a:bodyPr/>
            <a:lstStyle/>
            <a:p>
              <a:pPr>
                <a:defRPr/>
              </a:pPr>
              <a:endParaRPr lang="en-US"/>
            </a:p>
          </c:txPr>
          <c:showLegendKey val="0"/>
          <c:showVal val="1"/>
          <c:showCatName val="1"/>
          <c:showSerName val="0"/>
          <c:showPercent val="0"/>
          <c:showBubbleSize val="0"/>
        </c:dLbl>
      </c:pivotFmt>
      <c:pivotFmt>
        <c:idx val="2"/>
        <c:dLbl>
          <c:idx val="0"/>
          <c:layout>
            <c:manualLayout>
              <c:x val="-7.9815869170199782E-2"/>
              <c:y val="6.7677622308931124E-2"/>
            </c:manualLayout>
          </c:layout>
          <c:showLegendKey val="0"/>
          <c:showVal val="1"/>
          <c:showCatName val="1"/>
          <c:showSerName val="0"/>
          <c:showPercent val="0"/>
          <c:showBubbleSize val="0"/>
        </c:dLbl>
      </c:pivotFmt>
      <c:pivotFmt>
        <c:idx val="3"/>
        <c:dLbl>
          <c:idx val="0"/>
          <c:layout>
            <c:manualLayout>
              <c:x val="0.1306750656167979"/>
              <c:y val="-0.20822444965211426"/>
            </c:manualLayout>
          </c:layout>
          <c:showLegendKey val="0"/>
          <c:showVal val="1"/>
          <c:showCatName val="1"/>
          <c:showSerName val="0"/>
          <c:showPercent val="0"/>
          <c:showBubbleSize val="0"/>
        </c:dLbl>
      </c:pivotFmt>
      <c:pivotFmt>
        <c:idx val="4"/>
        <c:dLbl>
          <c:idx val="0"/>
          <c:layout>
            <c:manualLayout>
              <c:x val="0.16690770576754829"/>
              <c:y val="3.4132671212692776E-2"/>
            </c:manualLayout>
          </c:layout>
          <c:showLegendKey val="0"/>
          <c:showVal val="1"/>
          <c:showCatName val="1"/>
          <c:showSerName val="0"/>
          <c:showPercent val="0"/>
          <c:showBubbleSize val="0"/>
        </c:dLbl>
      </c:pivotFmt>
      <c:pivotFmt>
        <c:idx val="5"/>
        <c:dLbl>
          <c:idx val="0"/>
          <c:layout>
            <c:manualLayout>
              <c:x val="7.9079615048118987E-2"/>
              <c:y val="5.7362473905474463E-2"/>
            </c:manualLayout>
          </c:layout>
          <c:showLegendKey val="0"/>
          <c:showVal val="1"/>
          <c:showCatName val="1"/>
          <c:showSerName val="0"/>
          <c:showPercent val="0"/>
          <c:showBubbleSize val="0"/>
        </c:dLbl>
      </c:pivotFmt>
      <c:pivotFmt>
        <c:idx val="6"/>
        <c:dLbl>
          <c:idx val="0"/>
          <c:layout>
            <c:manualLayout>
              <c:x val="-4.3231657581263828E-2"/>
              <c:y val="-3.7323033923502287E-2"/>
            </c:manualLayout>
          </c:layout>
          <c:showLegendKey val="0"/>
          <c:showVal val="1"/>
          <c:showCatName val="1"/>
          <c:showSerName val="0"/>
          <c:showPercent val="0"/>
          <c:showBubbleSize val="0"/>
        </c:dLbl>
      </c:pivotFmt>
      <c:pivotFmt>
        <c:idx val="7"/>
        <c:dLbl>
          <c:idx val="0"/>
          <c:layout>
            <c:manualLayout>
              <c:x val="-2.7248132444982837E-4"/>
              <c:y val="-7.9615934809292258E-2"/>
            </c:manualLayout>
          </c:layout>
          <c:showLegendKey val="0"/>
          <c:showVal val="1"/>
          <c:showCatName val="1"/>
          <c:showSerName val="0"/>
          <c:showPercent val="0"/>
          <c:showBubbleSize val="0"/>
        </c:dLbl>
      </c:pivotFmt>
      <c:pivotFmt>
        <c:idx val="8"/>
        <c:dLbl>
          <c:idx val="0"/>
          <c:layout>
            <c:manualLayout>
              <c:x val="-7.2754828723332662E-3"/>
              <c:y val="-6.3842913638986309E-2"/>
            </c:manualLayout>
          </c:layout>
          <c:showLegendKey val="0"/>
          <c:showVal val="1"/>
          <c:showCatName val="1"/>
          <c:showSerName val="0"/>
          <c:showPercent val="0"/>
          <c:showBubbleSize val="0"/>
        </c:dLbl>
      </c:pivotFmt>
      <c:pivotFmt>
        <c:idx val="9"/>
        <c:dLbl>
          <c:idx val="0"/>
          <c:layout>
            <c:manualLayout>
              <c:x val="-0.11854988895618816"/>
              <c:y val="-9.0533661422035044E-3"/>
            </c:manualLayout>
          </c:layout>
          <c:showLegendKey val="0"/>
          <c:showVal val="1"/>
          <c:showCatName val="1"/>
          <c:showSerName val="0"/>
          <c:showPercent val="0"/>
          <c:showBubbleSize val="0"/>
        </c:dLbl>
      </c:pivotFmt>
      <c:pivotFmt>
        <c:idx val="10"/>
        <c:dLbl>
          <c:idx val="0"/>
          <c:layout>
            <c:manualLayout>
              <c:x val="5.463010969782623E-2"/>
              <c:y val="-3.3491131782203469E-2"/>
            </c:manualLayout>
          </c:layout>
          <c:showLegendKey val="0"/>
          <c:showVal val="1"/>
          <c:showCatName val="1"/>
          <c:showSerName val="0"/>
          <c:showPercent val="0"/>
          <c:showBubbleSize val="0"/>
        </c:dLbl>
      </c:pivotFmt>
      <c:pivotFmt>
        <c:idx val="11"/>
        <c:dLbl>
          <c:idx val="0"/>
          <c:layout>
            <c:manualLayout>
              <c:x val="-7.16205935796487E-2"/>
              <c:y val="-0.1714701505042259"/>
            </c:manualLayout>
          </c:layout>
          <c:showLegendKey val="0"/>
          <c:showVal val="1"/>
          <c:showCatName val="1"/>
          <c:showSerName val="0"/>
          <c:showPercent val="0"/>
          <c:showBubbleSize val="0"/>
        </c:dLbl>
      </c:pivotFmt>
      <c:pivotFmt>
        <c:idx val="12"/>
        <c:marker>
          <c:symbol val="none"/>
        </c:marker>
        <c:dLbl>
          <c:idx val="0"/>
          <c:spPr>
            <a:solidFill>
              <a:schemeClr val="bg1"/>
            </a:solidFill>
          </c:spPr>
          <c:txPr>
            <a:bodyPr/>
            <a:lstStyle/>
            <a:p>
              <a:pPr>
                <a:defRPr/>
              </a:pPr>
              <a:endParaRPr lang="en-US"/>
            </a:p>
          </c:txPr>
          <c:showLegendKey val="0"/>
          <c:showVal val="1"/>
          <c:showCatName val="1"/>
          <c:showSerName val="0"/>
          <c:showPercent val="0"/>
          <c:showBubbleSize val="0"/>
        </c:dLbl>
      </c:pivotFmt>
      <c:pivotFmt>
        <c:idx val="13"/>
        <c:dLbl>
          <c:idx val="0"/>
          <c:layout>
            <c:manualLayout>
              <c:x val="-7.9815869170199782E-2"/>
              <c:y val="6.7677622308931124E-2"/>
            </c:manualLayout>
          </c:layout>
          <c:showLegendKey val="0"/>
          <c:showVal val="1"/>
          <c:showCatName val="1"/>
          <c:showSerName val="0"/>
          <c:showPercent val="0"/>
          <c:showBubbleSize val="0"/>
        </c:dLbl>
      </c:pivotFmt>
      <c:pivotFmt>
        <c:idx val="14"/>
        <c:dLbl>
          <c:idx val="0"/>
          <c:layout>
            <c:manualLayout>
              <c:x val="-7.16205935796487E-2"/>
              <c:y val="-0.1714701505042259"/>
            </c:manualLayout>
          </c:layout>
          <c:showLegendKey val="0"/>
          <c:showVal val="1"/>
          <c:showCatName val="1"/>
          <c:showSerName val="0"/>
          <c:showPercent val="0"/>
          <c:showBubbleSize val="0"/>
        </c:dLbl>
      </c:pivotFmt>
      <c:pivotFmt>
        <c:idx val="15"/>
        <c:dLbl>
          <c:idx val="0"/>
          <c:layout>
            <c:manualLayout>
              <c:x val="0.1306750656167979"/>
              <c:y val="-0.20822444965211426"/>
            </c:manualLayout>
          </c:layout>
          <c:showLegendKey val="0"/>
          <c:showVal val="1"/>
          <c:showCatName val="1"/>
          <c:showSerName val="0"/>
          <c:showPercent val="0"/>
          <c:showBubbleSize val="0"/>
        </c:dLbl>
      </c:pivotFmt>
      <c:pivotFmt>
        <c:idx val="16"/>
        <c:dLbl>
          <c:idx val="0"/>
          <c:layout>
            <c:manualLayout>
              <c:x val="0.16690770576754829"/>
              <c:y val="3.4132671212692776E-2"/>
            </c:manualLayout>
          </c:layout>
          <c:showLegendKey val="0"/>
          <c:showVal val="1"/>
          <c:showCatName val="1"/>
          <c:showSerName val="0"/>
          <c:showPercent val="0"/>
          <c:showBubbleSize val="0"/>
        </c:dLbl>
      </c:pivotFmt>
      <c:pivotFmt>
        <c:idx val="17"/>
        <c:dLbl>
          <c:idx val="0"/>
          <c:layout>
            <c:manualLayout>
              <c:x val="-0.11854988895618816"/>
              <c:y val="-9.0533661422035044E-3"/>
            </c:manualLayout>
          </c:layout>
          <c:showLegendKey val="0"/>
          <c:showVal val="1"/>
          <c:showCatName val="1"/>
          <c:showSerName val="0"/>
          <c:showPercent val="0"/>
          <c:showBubbleSize val="0"/>
        </c:dLbl>
      </c:pivotFmt>
      <c:pivotFmt>
        <c:idx val="18"/>
        <c:dLbl>
          <c:idx val="0"/>
          <c:layout>
            <c:manualLayout>
              <c:x val="-7.2754828723332662E-3"/>
              <c:y val="-6.3842913638986309E-2"/>
            </c:manualLayout>
          </c:layout>
          <c:showLegendKey val="0"/>
          <c:showVal val="1"/>
          <c:showCatName val="1"/>
          <c:showSerName val="0"/>
          <c:showPercent val="0"/>
          <c:showBubbleSize val="0"/>
        </c:dLbl>
      </c:pivotFmt>
      <c:pivotFmt>
        <c:idx val="19"/>
        <c:dLbl>
          <c:idx val="0"/>
          <c:layout>
            <c:manualLayout>
              <c:x val="-2.7248132444982837E-4"/>
              <c:y val="-7.9615934809292258E-2"/>
            </c:manualLayout>
          </c:layout>
          <c:showLegendKey val="0"/>
          <c:showVal val="1"/>
          <c:showCatName val="1"/>
          <c:showSerName val="0"/>
          <c:showPercent val="0"/>
          <c:showBubbleSize val="0"/>
        </c:dLbl>
      </c:pivotFmt>
      <c:pivotFmt>
        <c:idx val="20"/>
        <c:dLbl>
          <c:idx val="0"/>
          <c:layout>
            <c:manualLayout>
              <c:x val="7.9079615048118987E-2"/>
              <c:y val="5.7362473905474463E-2"/>
            </c:manualLayout>
          </c:layout>
          <c:showLegendKey val="0"/>
          <c:showVal val="1"/>
          <c:showCatName val="1"/>
          <c:showSerName val="0"/>
          <c:showPercent val="0"/>
          <c:showBubbleSize val="0"/>
        </c:dLbl>
      </c:pivotFmt>
      <c:pivotFmt>
        <c:idx val="21"/>
        <c:dLbl>
          <c:idx val="0"/>
          <c:layout>
            <c:manualLayout>
              <c:x val="-4.3231657581263828E-2"/>
              <c:y val="-3.7323033923502287E-2"/>
            </c:manualLayout>
          </c:layout>
          <c:showLegendKey val="0"/>
          <c:showVal val="1"/>
          <c:showCatName val="1"/>
          <c:showSerName val="0"/>
          <c:showPercent val="0"/>
          <c:showBubbleSize val="0"/>
        </c:dLbl>
      </c:pivotFmt>
      <c:pivotFmt>
        <c:idx val="22"/>
        <c:dLbl>
          <c:idx val="0"/>
          <c:layout>
            <c:manualLayout>
              <c:x val="5.463010969782623E-2"/>
              <c:y val="-3.3491131782203469E-2"/>
            </c:manualLayout>
          </c:layout>
          <c:showLegendKey val="0"/>
          <c:showVal val="1"/>
          <c:showCatName val="1"/>
          <c:showSerName val="0"/>
          <c:showPercent val="0"/>
          <c:showBubbleSize val="0"/>
        </c:dLbl>
      </c:pivotFmt>
      <c:pivotFmt>
        <c:idx val="23"/>
        <c:marker>
          <c:symbol val="none"/>
        </c:marker>
        <c:dLbl>
          <c:idx val="0"/>
          <c:spPr>
            <a:solidFill>
              <a:schemeClr val="bg1"/>
            </a:solidFill>
          </c:spPr>
          <c:txPr>
            <a:bodyPr/>
            <a:lstStyle/>
            <a:p>
              <a:pPr>
                <a:defRPr/>
              </a:pPr>
              <a:endParaRPr lang="en-US"/>
            </a:p>
          </c:txPr>
          <c:showLegendKey val="0"/>
          <c:showVal val="1"/>
          <c:showCatName val="1"/>
          <c:showSerName val="0"/>
          <c:showPercent val="0"/>
          <c:showBubbleSize val="0"/>
        </c:dLbl>
      </c:pivotFmt>
      <c:pivotFmt>
        <c:idx val="24"/>
        <c:dLbl>
          <c:idx val="0"/>
          <c:layout>
            <c:manualLayout>
              <c:x val="-7.9815869170199782E-2"/>
              <c:y val="6.7677622308931124E-2"/>
            </c:manualLayout>
          </c:layout>
          <c:showLegendKey val="0"/>
          <c:showVal val="1"/>
          <c:showCatName val="1"/>
          <c:showSerName val="0"/>
          <c:showPercent val="0"/>
          <c:showBubbleSize val="0"/>
        </c:dLbl>
      </c:pivotFmt>
      <c:pivotFmt>
        <c:idx val="25"/>
        <c:dLbl>
          <c:idx val="0"/>
          <c:layout>
            <c:manualLayout>
              <c:x val="-7.16205935796487E-2"/>
              <c:y val="-0.1714701505042259"/>
            </c:manualLayout>
          </c:layout>
          <c:showLegendKey val="0"/>
          <c:showVal val="1"/>
          <c:showCatName val="1"/>
          <c:showSerName val="0"/>
          <c:showPercent val="0"/>
          <c:showBubbleSize val="0"/>
        </c:dLbl>
      </c:pivotFmt>
      <c:pivotFmt>
        <c:idx val="26"/>
        <c:dLbl>
          <c:idx val="0"/>
          <c:layout>
            <c:manualLayout>
              <c:x val="0.1306750656167979"/>
              <c:y val="-0.20822444965211426"/>
            </c:manualLayout>
          </c:layout>
          <c:showLegendKey val="0"/>
          <c:showVal val="1"/>
          <c:showCatName val="1"/>
          <c:showSerName val="0"/>
          <c:showPercent val="0"/>
          <c:showBubbleSize val="0"/>
        </c:dLbl>
      </c:pivotFmt>
      <c:pivotFmt>
        <c:idx val="27"/>
        <c:dLbl>
          <c:idx val="0"/>
          <c:layout>
            <c:manualLayout>
              <c:x val="0.16690770576754829"/>
              <c:y val="3.4132671212692776E-2"/>
            </c:manualLayout>
          </c:layout>
          <c:showLegendKey val="0"/>
          <c:showVal val="1"/>
          <c:showCatName val="1"/>
          <c:showSerName val="0"/>
          <c:showPercent val="0"/>
          <c:showBubbleSize val="0"/>
        </c:dLbl>
      </c:pivotFmt>
      <c:pivotFmt>
        <c:idx val="28"/>
        <c:dLbl>
          <c:idx val="0"/>
          <c:layout>
            <c:manualLayout>
              <c:x val="-0.11854988895618816"/>
              <c:y val="-9.0533661422035044E-3"/>
            </c:manualLayout>
          </c:layout>
          <c:showLegendKey val="0"/>
          <c:showVal val="1"/>
          <c:showCatName val="1"/>
          <c:showSerName val="0"/>
          <c:showPercent val="0"/>
          <c:showBubbleSize val="0"/>
        </c:dLbl>
      </c:pivotFmt>
      <c:pivotFmt>
        <c:idx val="29"/>
        <c:dLbl>
          <c:idx val="0"/>
          <c:layout>
            <c:manualLayout>
              <c:x val="-7.2754828723332662E-3"/>
              <c:y val="-6.3842913638986309E-2"/>
            </c:manualLayout>
          </c:layout>
          <c:showLegendKey val="0"/>
          <c:showVal val="1"/>
          <c:showCatName val="1"/>
          <c:showSerName val="0"/>
          <c:showPercent val="0"/>
          <c:showBubbleSize val="0"/>
        </c:dLbl>
      </c:pivotFmt>
      <c:pivotFmt>
        <c:idx val="30"/>
        <c:dLbl>
          <c:idx val="0"/>
          <c:layout>
            <c:manualLayout>
              <c:x val="-2.7248132444982837E-4"/>
              <c:y val="-7.9615934809292258E-2"/>
            </c:manualLayout>
          </c:layout>
          <c:showLegendKey val="0"/>
          <c:showVal val="1"/>
          <c:showCatName val="1"/>
          <c:showSerName val="0"/>
          <c:showPercent val="0"/>
          <c:showBubbleSize val="0"/>
        </c:dLbl>
      </c:pivotFmt>
      <c:pivotFmt>
        <c:idx val="31"/>
        <c:dLbl>
          <c:idx val="0"/>
          <c:layout>
            <c:manualLayout>
              <c:x val="7.9079615048118987E-2"/>
              <c:y val="5.7362473905474463E-2"/>
            </c:manualLayout>
          </c:layout>
          <c:showLegendKey val="0"/>
          <c:showVal val="1"/>
          <c:showCatName val="1"/>
          <c:showSerName val="0"/>
          <c:showPercent val="0"/>
          <c:showBubbleSize val="0"/>
        </c:dLbl>
      </c:pivotFmt>
      <c:pivotFmt>
        <c:idx val="32"/>
        <c:dLbl>
          <c:idx val="0"/>
          <c:layout>
            <c:manualLayout>
              <c:x val="-4.3231657581263828E-2"/>
              <c:y val="-3.7323033923502287E-2"/>
            </c:manualLayout>
          </c:layout>
          <c:showLegendKey val="0"/>
          <c:showVal val="1"/>
          <c:showCatName val="1"/>
          <c:showSerName val="0"/>
          <c:showPercent val="0"/>
          <c:showBubbleSize val="0"/>
        </c:dLbl>
      </c:pivotFmt>
      <c:pivotFmt>
        <c:idx val="33"/>
        <c:dLbl>
          <c:idx val="0"/>
          <c:layout>
            <c:manualLayout>
              <c:x val="5.463010969782623E-2"/>
              <c:y val="-3.3491131782203469E-2"/>
            </c:manualLayout>
          </c:layout>
          <c:showLegendKey val="0"/>
          <c:showVal val="1"/>
          <c:showCatName val="1"/>
          <c:showSerName val="0"/>
          <c:showPercent val="0"/>
          <c:showBubbleSize val="0"/>
        </c:dLbl>
      </c:pivotFmt>
    </c:pivotFmts>
    <c:view3D>
      <c:rotX val="30"/>
      <c:rotY val="0"/>
      <c:rAngAx val="0"/>
      <c:perspective val="30"/>
    </c:view3D>
    <c:floor>
      <c:thickness val="0"/>
    </c:floor>
    <c:sideWall>
      <c:thickness val="0"/>
    </c:sideWall>
    <c:backWall>
      <c:thickness val="0"/>
    </c:backWall>
    <c:plotArea>
      <c:layout>
        <c:manualLayout>
          <c:layoutTarget val="inner"/>
          <c:xMode val="edge"/>
          <c:yMode val="edge"/>
          <c:x val="1.0513550819317033E-2"/>
          <c:y val="0"/>
          <c:w val="0.94630451688942774"/>
          <c:h val="0.99855409246612037"/>
        </c:manualLayout>
      </c:layout>
      <c:pie3DChart>
        <c:varyColors val="1"/>
        <c:ser>
          <c:idx val="0"/>
          <c:order val="0"/>
          <c:explosion val="11"/>
          <c:dPt>
            <c:idx val="0"/>
            <c:bubble3D val="0"/>
            <c:spPr>
              <a:solidFill>
                <a:srgbClr val="7030A0"/>
              </a:solidFill>
              <a:ln>
                <a:solidFill>
                  <a:srgbClr val="7030A0"/>
                </a:solidFill>
              </a:ln>
            </c:spPr>
          </c:dPt>
          <c:dPt>
            <c:idx val="1"/>
            <c:bubble3D val="0"/>
            <c:spPr>
              <a:solidFill>
                <a:srgbClr val="92D050"/>
              </a:solidFill>
              <a:ln>
                <a:solidFill>
                  <a:sysClr val="windowText" lastClr="000000"/>
                </a:solidFill>
              </a:ln>
            </c:spPr>
          </c:dPt>
          <c:dPt>
            <c:idx val="2"/>
            <c:bubble3D val="0"/>
            <c:spPr>
              <a:solidFill>
                <a:srgbClr val="9BBB59">
                  <a:lumMod val="50000"/>
                </a:srgbClr>
              </a:solidFill>
            </c:spPr>
          </c:dPt>
          <c:dPt>
            <c:idx val="3"/>
            <c:bubble3D val="0"/>
            <c:spPr>
              <a:solidFill>
                <a:srgbClr val="FF0000"/>
              </a:solidFill>
            </c:spPr>
          </c:dPt>
          <c:dPt>
            <c:idx val="4"/>
            <c:bubble3D val="0"/>
            <c:spPr>
              <a:solidFill>
                <a:srgbClr val="FE8AE8"/>
              </a:solidFill>
            </c:spPr>
          </c:dPt>
          <c:dPt>
            <c:idx val="5"/>
            <c:bubble3D val="0"/>
            <c:spPr>
              <a:solidFill>
                <a:srgbClr val="FFC000"/>
              </a:solidFill>
            </c:spPr>
          </c:dPt>
          <c:dPt>
            <c:idx val="6"/>
            <c:bubble3D val="0"/>
            <c:spPr>
              <a:solidFill>
                <a:srgbClr val="FFFF00"/>
              </a:solidFill>
            </c:spPr>
          </c:dPt>
          <c:dPt>
            <c:idx val="7"/>
            <c:bubble3D val="0"/>
            <c:spPr>
              <a:solidFill>
                <a:srgbClr val="4F81BD">
                  <a:lumMod val="60000"/>
                  <a:lumOff val="40000"/>
                </a:srgbClr>
              </a:solidFill>
            </c:spPr>
          </c:dPt>
          <c:dPt>
            <c:idx val="8"/>
            <c:bubble3D val="0"/>
            <c:spPr>
              <a:solidFill>
                <a:srgbClr val="1F497D">
                  <a:lumMod val="40000"/>
                  <a:lumOff val="60000"/>
                </a:srgbClr>
              </a:solidFill>
            </c:spPr>
          </c:dPt>
          <c:dPt>
            <c:idx val="9"/>
            <c:bubble3D val="0"/>
          </c:dPt>
          <c:dLbls>
            <c:dLbl>
              <c:idx val="0"/>
              <c:layout>
                <c:manualLayout>
                  <c:x val="-0.13103035079350814"/>
                  <c:y val="6.5657361011691714E-2"/>
                </c:manualLayout>
              </c:layout>
              <c:showLegendKey val="0"/>
              <c:showVal val="1"/>
              <c:showCatName val="1"/>
              <c:showSerName val="0"/>
              <c:showPercent val="0"/>
              <c:showBubbleSize val="0"/>
            </c:dLbl>
            <c:dLbl>
              <c:idx val="1"/>
              <c:layout>
                <c:manualLayout>
                  <c:x val="-0.1132640410730046"/>
                  <c:y val="2.7646544181977251E-2"/>
                </c:manualLayout>
              </c:layout>
              <c:showLegendKey val="0"/>
              <c:showVal val="1"/>
              <c:showCatName val="1"/>
              <c:showSerName val="0"/>
              <c:showPercent val="0"/>
              <c:showBubbleSize val="0"/>
            </c:dLbl>
            <c:dLbl>
              <c:idx val="2"/>
              <c:layout>
                <c:manualLayout>
                  <c:x val="-6.3320613237656087E-2"/>
                  <c:y val="-0.11737087409528354"/>
                </c:manualLayout>
              </c:layout>
              <c:showLegendKey val="0"/>
              <c:showVal val="1"/>
              <c:showCatName val="1"/>
              <c:showSerName val="0"/>
              <c:showPercent val="0"/>
              <c:showBubbleSize val="0"/>
            </c:dLbl>
            <c:dLbl>
              <c:idx val="3"/>
              <c:layout>
                <c:manualLayout>
                  <c:x val="-9.9237024695881415E-2"/>
                  <c:y val="-0.17002258808558021"/>
                </c:manualLayout>
              </c:layout>
              <c:showLegendKey val="0"/>
              <c:showVal val="1"/>
              <c:showCatName val="1"/>
              <c:showSerName val="0"/>
              <c:showPercent val="0"/>
              <c:showBubbleSize val="0"/>
            </c:dLbl>
            <c:dLbl>
              <c:idx val="4"/>
              <c:layout>
                <c:manualLayout>
                  <c:x val="-0.13970478777949069"/>
                  <c:y val="-0.20870261671836474"/>
                </c:manualLayout>
              </c:layout>
              <c:showLegendKey val="0"/>
              <c:showVal val="1"/>
              <c:showCatName val="1"/>
              <c:showSerName val="0"/>
              <c:showPercent val="0"/>
              <c:showBubbleSize val="0"/>
            </c:dLbl>
            <c:dLbl>
              <c:idx val="5"/>
              <c:layout>
                <c:manualLayout>
                  <c:x val="-8.4404978350489282E-2"/>
                  <c:y val="-0.21152055993000868"/>
                </c:manualLayout>
              </c:layout>
              <c:showLegendKey val="0"/>
              <c:showVal val="1"/>
              <c:showCatName val="1"/>
              <c:showSerName val="0"/>
              <c:showPercent val="0"/>
              <c:showBubbleSize val="0"/>
            </c:dLbl>
            <c:dLbl>
              <c:idx val="6"/>
              <c:layout>
                <c:manualLayout>
                  <c:x val="0.21562889581734679"/>
                  <c:y val="-0.20841358466555318"/>
                </c:manualLayout>
              </c:layout>
              <c:showLegendKey val="0"/>
              <c:showVal val="1"/>
              <c:showCatName val="1"/>
              <c:showSerName val="0"/>
              <c:showPercent val="0"/>
              <c:showBubbleSize val="0"/>
            </c:dLbl>
            <c:dLbl>
              <c:idx val="7"/>
              <c:layout>
                <c:manualLayout>
                  <c:x val="0.11852502194907814"/>
                  <c:y val="7.4436172751133386E-2"/>
                </c:manualLayout>
              </c:layout>
              <c:dLblPos val="bestFit"/>
              <c:showLegendKey val="0"/>
              <c:showVal val="1"/>
              <c:showCatName val="1"/>
              <c:showSerName val="0"/>
              <c:showPercent val="0"/>
              <c:showBubbleSize val="0"/>
            </c:dLbl>
            <c:dLbl>
              <c:idx val="8"/>
              <c:layout>
                <c:manualLayout>
                  <c:x val="0.13159052015662978"/>
                  <c:y val="8.8468599367786879E-2"/>
                </c:manualLayout>
              </c:layout>
              <c:showLegendKey val="0"/>
              <c:showVal val="1"/>
              <c:showCatName val="1"/>
              <c:showSerName val="0"/>
              <c:showPercent val="0"/>
              <c:showBubbleSize val="0"/>
            </c:dLbl>
            <c:dLbl>
              <c:idx val="9"/>
              <c:layout>
                <c:manualLayout>
                  <c:x val="5.463010969782623E-2"/>
                  <c:y val="-3.3491131782203469E-2"/>
                </c:manualLayout>
              </c:layout>
              <c:showLegendKey val="0"/>
              <c:showVal val="1"/>
              <c:showCatName val="1"/>
              <c:showSerName val="0"/>
              <c:showPercent val="0"/>
              <c:showBubbleSize val="0"/>
            </c:dLbl>
            <c:spPr>
              <a:solidFill>
                <a:schemeClr val="bg1"/>
              </a:solidFill>
            </c:spPr>
            <c:txPr>
              <a:bodyPr/>
              <a:lstStyle/>
              <a:p>
                <a:pPr>
                  <a:defRPr sz="1400"/>
                </a:pPr>
                <a:endParaRPr lang="en-US"/>
              </a:p>
            </c:txPr>
            <c:showLegendKey val="0"/>
            <c:showVal val="1"/>
            <c:showCatName val="1"/>
            <c:showSerName val="0"/>
            <c:showPercent val="0"/>
            <c:showBubbleSize val="0"/>
            <c:showLeaderLines val="1"/>
          </c:dLbls>
          <c:cat>
            <c:strRef>
              <c:f>Sheet3!$CS$2:$CS$9</c:f>
              <c:strCache>
                <c:ptCount val="8"/>
                <c:pt idx="0">
                  <c:v>EnrolStatus</c:v>
                </c:pt>
                <c:pt idx="1">
                  <c:v>UPN</c:v>
                </c:pt>
                <c:pt idx="2">
                  <c:v>FormerUPN</c:v>
                </c:pt>
                <c:pt idx="3">
                  <c:v>HomePupils</c:v>
                </c:pt>
                <c:pt idx="4">
                  <c:v>LeavingDate</c:v>
                </c:pt>
                <c:pt idx="5">
                  <c:v>MoveOffRollFlag</c:v>
                </c:pt>
                <c:pt idx="6">
                  <c:v>(blank)</c:v>
                </c:pt>
                <c:pt idx="7">
                  <c:v>Other</c:v>
                </c:pt>
              </c:strCache>
            </c:strRef>
          </c:cat>
          <c:val>
            <c:numRef>
              <c:f>Sheet3!$CT$2:$CT$9</c:f>
              <c:numCache>
                <c:formatCode>General</c:formatCode>
                <c:ptCount val="8"/>
                <c:pt idx="0">
                  <c:v>10</c:v>
                </c:pt>
                <c:pt idx="1">
                  <c:v>5</c:v>
                </c:pt>
                <c:pt idx="2">
                  <c:v>3</c:v>
                </c:pt>
                <c:pt idx="3">
                  <c:v>6</c:v>
                </c:pt>
                <c:pt idx="4">
                  <c:v>5</c:v>
                </c:pt>
                <c:pt idx="5">
                  <c:v>5</c:v>
                </c:pt>
                <c:pt idx="6">
                  <c:v>14</c:v>
                </c:pt>
                <c:pt idx="7">
                  <c:v>18</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extLst/>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049" cy="464315"/>
          </a:xfrm>
          <a:prstGeom prst="rect">
            <a:avLst/>
          </a:prstGeom>
        </p:spPr>
        <p:txBody>
          <a:bodyPr vert="horz" lIns="88221" tIns="44111" rIns="88221" bIns="44111" rtlCol="0"/>
          <a:lstStyle>
            <a:lvl1pPr algn="l">
              <a:defRPr sz="1200"/>
            </a:lvl1pPr>
          </a:lstStyle>
          <a:p>
            <a:endParaRPr lang="en-GB"/>
          </a:p>
        </p:txBody>
      </p:sp>
      <p:sp>
        <p:nvSpPr>
          <p:cNvPr id="3" name="Date Placeholder 2"/>
          <p:cNvSpPr>
            <a:spLocks noGrp="1"/>
          </p:cNvSpPr>
          <p:nvPr>
            <p:ph type="dt" sz="quarter" idx="1"/>
          </p:nvPr>
        </p:nvSpPr>
        <p:spPr>
          <a:xfrm>
            <a:off x="3970784" y="1"/>
            <a:ext cx="3038049" cy="464315"/>
          </a:xfrm>
          <a:prstGeom prst="rect">
            <a:avLst/>
          </a:prstGeom>
        </p:spPr>
        <p:txBody>
          <a:bodyPr vert="horz" lIns="88221" tIns="44111" rIns="88221" bIns="44111" rtlCol="0"/>
          <a:lstStyle>
            <a:lvl1pPr algn="r">
              <a:defRPr sz="1200"/>
            </a:lvl1pPr>
          </a:lstStyle>
          <a:p>
            <a:fld id="{D2FB297C-2BCB-4BF8-B6C0-368143B335D6}" type="datetimeFigureOut">
              <a:rPr lang="en-GB" smtClean="0"/>
              <a:t>21/09/2017</a:t>
            </a:fld>
            <a:endParaRPr lang="en-GB"/>
          </a:p>
        </p:txBody>
      </p:sp>
      <p:sp>
        <p:nvSpPr>
          <p:cNvPr id="4" name="Footer Placeholder 3"/>
          <p:cNvSpPr>
            <a:spLocks noGrp="1"/>
          </p:cNvSpPr>
          <p:nvPr>
            <p:ph type="ftr" sz="quarter" idx="2"/>
          </p:nvPr>
        </p:nvSpPr>
        <p:spPr>
          <a:xfrm>
            <a:off x="0" y="8830643"/>
            <a:ext cx="3038049" cy="464315"/>
          </a:xfrm>
          <a:prstGeom prst="rect">
            <a:avLst/>
          </a:prstGeom>
        </p:spPr>
        <p:txBody>
          <a:bodyPr vert="horz" lIns="88221" tIns="44111" rIns="88221" bIns="44111" rtlCol="0" anchor="b"/>
          <a:lstStyle>
            <a:lvl1pPr algn="l">
              <a:defRPr sz="1200"/>
            </a:lvl1pPr>
          </a:lstStyle>
          <a:p>
            <a:endParaRPr lang="en-GB"/>
          </a:p>
        </p:txBody>
      </p:sp>
      <p:sp>
        <p:nvSpPr>
          <p:cNvPr id="5" name="Slide Number Placeholder 4"/>
          <p:cNvSpPr>
            <a:spLocks noGrp="1"/>
          </p:cNvSpPr>
          <p:nvPr>
            <p:ph type="sldNum" sz="quarter" idx="3"/>
          </p:nvPr>
        </p:nvSpPr>
        <p:spPr>
          <a:xfrm>
            <a:off x="3970784" y="8830643"/>
            <a:ext cx="3038049" cy="464315"/>
          </a:xfrm>
          <a:prstGeom prst="rect">
            <a:avLst/>
          </a:prstGeom>
        </p:spPr>
        <p:txBody>
          <a:bodyPr vert="horz" lIns="88221" tIns="44111" rIns="88221" bIns="44111" rtlCol="0" anchor="b"/>
          <a:lstStyle>
            <a:lvl1pPr algn="r">
              <a:defRPr sz="1200"/>
            </a:lvl1pPr>
          </a:lstStyle>
          <a:p>
            <a:fld id="{E4B430E1-745A-4E02-BFBB-0D23E05E259C}" type="slidenum">
              <a:rPr lang="en-GB" smtClean="0"/>
              <a:t>‹#›</a:t>
            </a:fld>
            <a:endParaRPr lang="en-GB"/>
          </a:p>
        </p:txBody>
      </p:sp>
    </p:spTree>
    <p:extLst>
      <p:ext uri="{BB962C8B-B14F-4D97-AF65-F5344CB8AC3E}">
        <p14:creationId xmlns:p14="http://schemas.microsoft.com/office/powerpoint/2010/main" val="3029987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820"/>
          </a:xfrm>
          <a:prstGeom prst="rect">
            <a:avLst/>
          </a:prstGeom>
        </p:spPr>
        <p:txBody>
          <a:bodyPr vert="horz" lIns="91432" tIns="45716" rIns="91432" bIns="45716" rtlCol="0"/>
          <a:lstStyle>
            <a:lvl1pPr algn="l">
              <a:defRPr sz="1200"/>
            </a:lvl1pPr>
          </a:lstStyle>
          <a:p>
            <a:endParaRPr lang="en-GB"/>
          </a:p>
        </p:txBody>
      </p:sp>
      <p:sp>
        <p:nvSpPr>
          <p:cNvPr id="3" name="Date Placeholder 2"/>
          <p:cNvSpPr>
            <a:spLocks noGrp="1"/>
          </p:cNvSpPr>
          <p:nvPr>
            <p:ph type="dt" idx="1"/>
          </p:nvPr>
        </p:nvSpPr>
        <p:spPr>
          <a:xfrm>
            <a:off x="3970939" y="1"/>
            <a:ext cx="3037840" cy="464820"/>
          </a:xfrm>
          <a:prstGeom prst="rect">
            <a:avLst/>
          </a:prstGeom>
        </p:spPr>
        <p:txBody>
          <a:bodyPr vert="horz" lIns="91432" tIns="45716" rIns="91432" bIns="45716" rtlCol="0"/>
          <a:lstStyle>
            <a:lvl1pPr algn="r">
              <a:defRPr sz="1200"/>
            </a:lvl1pPr>
          </a:lstStyle>
          <a:p>
            <a:fld id="{1D5886CE-CA9D-434E-9EFE-AADC211D0D2A}" type="datetimeFigureOut">
              <a:rPr lang="en-GB" smtClean="0"/>
              <a:t>21/09/2017</a:t>
            </a:fld>
            <a:endParaRPr lang="en-GB"/>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32" tIns="45716" rIns="91432" bIns="45716" rtlCol="0" anchor="ctr"/>
          <a:lstStyle/>
          <a:p>
            <a:endParaRPr lang="en-GB"/>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1432" tIns="45716" rIns="91432" bIns="4571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8829967"/>
            <a:ext cx="3037840" cy="464820"/>
          </a:xfrm>
          <a:prstGeom prst="rect">
            <a:avLst/>
          </a:prstGeom>
        </p:spPr>
        <p:txBody>
          <a:bodyPr vert="horz" lIns="91432" tIns="45716" rIns="91432" bIns="45716" rtlCol="0" anchor="b"/>
          <a:lstStyle>
            <a:lvl1pPr algn="l">
              <a:defRPr sz="1200"/>
            </a:lvl1pPr>
          </a:lstStyle>
          <a:p>
            <a:endParaRPr lang="en-GB"/>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1432" tIns="45716" rIns="91432" bIns="45716" rtlCol="0" anchor="b"/>
          <a:lstStyle>
            <a:lvl1pPr algn="r">
              <a:defRPr sz="1200"/>
            </a:lvl1pPr>
          </a:lstStyle>
          <a:p>
            <a:fld id="{725D795C-5B29-4165-A0C0-C461EC380008}" type="slidenum">
              <a:rPr lang="en-GB" smtClean="0"/>
              <a:t>‹#›</a:t>
            </a:fld>
            <a:endParaRPr lang="en-GB"/>
          </a:p>
        </p:txBody>
      </p:sp>
    </p:spTree>
    <p:extLst>
      <p:ext uri="{BB962C8B-B14F-4D97-AF65-F5344CB8AC3E}">
        <p14:creationId xmlns:p14="http://schemas.microsoft.com/office/powerpoint/2010/main" val="3583972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keytosuccess.education.gov.uk/"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2988" y="696913"/>
            <a:ext cx="4924425" cy="348615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GB" i="0" dirty="0"/>
          </a:p>
        </p:txBody>
      </p:sp>
      <p:sp>
        <p:nvSpPr>
          <p:cNvPr id="4" name="Slide Number Placeholder 3"/>
          <p:cNvSpPr>
            <a:spLocks noGrp="1"/>
          </p:cNvSpPr>
          <p:nvPr>
            <p:ph type="sldNum" sz="quarter" idx="10"/>
          </p:nvPr>
        </p:nvSpPr>
        <p:spPr/>
        <p:txBody>
          <a:bodyPr/>
          <a:lstStyle/>
          <a:p>
            <a:fld id="{003DF7EC-2998-4EA2-8CBD-0E3BD9F81F85}" type="slidenum">
              <a:rPr lang="en-GB" smtClean="0"/>
              <a:t>10</a:t>
            </a:fld>
            <a:endParaRPr lang="en-GB"/>
          </a:p>
        </p:txBody>
      </p:sp>
    </p:spTree>
    <p:extLst>
      <p:ext uri="{BB962C8B-B14F-4D97-AF65-F5344CB8AC3E}">
        <p14:creationId xmlns:p14="http://schemas.microsoft.com/office/powerpoint/2010/main" val="3001975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2988" y="696913"/>
            <a:ext cx="4924425" cy="348615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GB" i="0" dirty="0"/>
          </a:p>
        </p:txBody>
      </p:sp>
      <p:sp>
        <p:nvSpPr>
          <p:cNvPr id="4" name="Slide Number Placeholder 3"/>
          <p:cNvSpPr>
            <a:spLocks noGrp="1"/>
          </p:cNvSpPr>
          <p:nvPr>
            <p:ph type="sldNum" sz="quarter" idx="10"/>
          </p:nvPr>
        </p:nvSpPr>
        <p:spPr/>
        <p:txBody>
          <a:bodyPr/>
          <a:lstStyle/>
          <a:p>
            <a:fld id="{003DF7EC-2998-4EA2-8CBD-0E3BD9F81F85}" type="slidenum">
              <a:rPr lang="en-GB" smtClean="0"/>
              <a:t>11</a:t>
            </a:fld>
            <a:endParaRPr lang="en-GB"/>
          </a:p>
        </p:txBody>
      </p:sp>
    </p:spTree>
    <p:extLst>
      <p:ext uri="{BB962C8B-B14F-4D97-AF65-F5344CB8AC3E}">
        <p14:creationId xmlns:p14="http://schemas.microsoft.com/office/powerpoint/2010/main" val="3001975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2988" y="696913"/>
            <a:ext cx="4924425" cy="348615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GB" i="0" dirty="0"/>
          </a:p>
        </p:txBody>
      </p:sp>
      <p:sp>
        <p:nvSpPr>
          <p:cNvPr id="4" name="Slide Number Placeholder 3"/>
          <p:cNvSpPr>
            <a:spLocks noGrp="1"/>
          </p:cNvSpPr>
          <p:nvPr>
            <p:ph type="sldNum" sz="quarter" idx="10"/>
          </p:nvPr>
        </p:nvSpPr>
        <p:spPr/>
        <p:txBody>
          <a:bodyPr/>
          <a:lstStyle/>
          <a:p>
            <a:fld id="{003DF7EC-2998-4EA2-8CBD-0E3BD9F81F85}" type="slidenum">
              <a:rPr lang="en-GB" smtClean="0"/>
              <a:t>12</a:t>
            </a:fld>
            <a:endParaRPr lang="en-GB"/>
          </a:p>
        </p:txBody>
      </p:sp>
    </p:spTree>
    <p:extLst>
      <p:ext uri="{BB962C8B-B14F-4D97-AF65-F5344CB8AC3E}">
        <p14:creationId xmlns:p14="http://schemas.microsoft.com/office/powerpoint/2010/main" val="300197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GB" i="0" dirty="0"/>
          </a:p>
        </p:txBody>
      </p:sp>
      <p:sp>
        <p:nvSpPr>
          <p:cNvPr id="4" name="Slide Number Placeholder 3"/>
          <p:cNvSpPr>
            <a:spLocks noGrp="1"/>
          </p:cNvSpPr>
          <p:nvPr>
            <p:ph type="sldNum" sz="quarter" idx="10"/>
          </p:nvPr>
        </p:nvSpPr>
        <p:spPr/>
        <p:txBody>
          <a:bodyPr/>
          <a:lstStyle/>
          <a:p>
            <a:fld id="{003DF7EC-2998-4EA2-8CBD-0E3BD9F81F85}" type="slidenum">
              <a:rPr lang="en-GB" smtClean="0"/>
              <a:t>13</a:t>
            </a:fld>
            <a:endParaRPr lang="en-GB"/>
          </a:p>
        </p:txBody>
      </p:sp>
    </p:spTree>
    <p:extLst>
      <p:ext uri="{BB962C8B-B14F-4D97-AF65-F5344CB8AC3E}">
        <p14:creationId xmlns:p14="http://schemas.microsoft.com/office/powerpoint/2010/main" val="3001975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GB" i="0" dirty="0"/>
          </a:p>
        </p:txBody>
      </p:sp>
      <p:sp>
        <p:nvSpPr>
          <p:cNvPr id="4" name="Slide Number Placeholder 3"/>
          <p:cNvSpPr>
            <a:spLocks noGrp="1"/>
          </p:cNvSpPr>
          <p:nvPr>
            <p:ph type="sldNum" sz="quarter" idx="10"/>
          </p:nvPr>
        </p:nvSpPr>
        <p:spPr/>
        <p:txBody>
          <a:bodyPr/>
          <a:lstStyle/>
          <a:p>
            <a:fld id="{003DF7EC-2998-4EA2-8CBD-0E3BD9F81F85}" type="slidenum">
              <a:rPr lang="en-GB" smtClean="0"/>
              <a:t>14</a:t>
            </a:fld>
            <a:endParaRPr lang="en-GB"/>
          </a:p>
        </p:txBody>
      </p:sp>
    </p:spTree>
    <p:extLst>
      <p:ext uri="{BB962C8B-B14F-4D97-AF65-F5344CB8AC3E}">
        <p14:creationId xmlns:p14="http://schemas.microsoft.com/office/powerpoint/2010/main" val="3001975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rgbClr val="7030A0"/>
                </a:solidFill>
                <a:effectLst/>
                <a:latin typeface="+mn-lt"/>
                <a:ea typeface="+mn-ea"/>
                <a:cs typeface="+mn-cs"/>
              </a:rPr>
              <a:t>Between the spring and summer 2017:</a:t>
            </a:r>
          </a:p>
          <a:p>
            <a:endParaRPr lang="en-GB" sz="1200" kern="1200" dirty="0" smtClean="0">
              <a:solidFill>
                <a:srgbClr val="7030A0"/>
              </a:solidFill>
              <a:effectLst/>
              <a:latin typeface="+mn-lt"/>
              <a:ea typeface="+mn-ea"/>
              <a:cs typeface="+mn-cs"/>
            </a:endParaRPr>
          </a:p>
          <a:p>
            <a:pPr marL="628650" lvl="1" indent="-171450">
              <a:buFont typeface="Wingdings" panose="05000000000000000000" pitchFamily="2" charset="2"/>
              <a:buChar char="Ø"/>
            </a:pPr>
            <a:r>
              <a:rPr lang="en-GB" sz="1200" kern="1200" dirty="0" smtClean="0">
                <a:solidFill>
                  <a:srgbClr val="7030A0"/>
                </a:solidFill>
                <a:effectLst/>
                <a:latin typeface="+mn-lt"/>
                <a:ea typeface="+mn-ea"/>
                <a:cs typeface="+mn-cs"/>
              </a:rPr>
              <a:t>The  number of amendments made to part-time flag more than halved from 212 to 90 </a:t>
            </a:r>
          </a:p>
          <a:p>
            <a:pPr marL="628650" lvl="1" indent="-171450">
              <a:buFont typeface="Wingdings" panose="05000000000000000000" pitchFamily="2" charset="2"/>
              <a:buChar char="Ø"/>
            </a:pPr>
            <a:endParaRPr lang="en-GB" sz="1200" kern="1200" dirty="0" smtClean="0">
              <a:solidFill>
                <a:srgbClr val="7030A0"/>
              </a:solidFill>
              <a:effectLst/>
              <a:latin typeface="+mn-lt"/>
              <a:ea typeface="+mn-ea"/>
              <a:cs typeface="+mn-cs"/>
            </a:endParaRPr>
          </a:p>
          <a:p>
            <a:pPr marL="628650" lvl="1" indent="-171450">
              <a:buFont typeface="Wingdings" panose="05000000000000000000" pitchFamily="2" charset="2"/>
              <a:buChar char="Ø"/>
            </a:pPr>
            <a:r>
              <a:rPr lang="en-GB" sz="1200" kern="1200" dirty="0" smtClean="0">
                <a:solidFill>
                  <a:srgbClr val="7030A0"/>
                </a:solidFill>
                <a:effectLst/>
                <a:latin typeface="+mn-lt"/>
                <a:ea typeface="+mn-ea"/>
                <a:cs typeface="+mn-cs"/>
              </a:rPr>
              <a:t>Amendment to universal lunches fell from 40 to two.</a:t>
            </a:r>
          </a:p>
          <a:p>
            <a:pPr marL="628650" lvl="1" indent="-171450">
              <a:buFont typeface="Wingdings" panose="05000000000000000000" pitchFamily="2" charset="2"/>
              <a:buChar char="Ø"/>
            </a:pPr>
            <a:endParaRPr lang="en-GB" sz="1200" kern="1200" dirty="0" smtClean="0">
              <a:solidFill>
                <a:srgbClr val="7030A0"/>
              </a:solidFill>
              <a:effectLst/>
              <a:latin typeface="+mn-lt"/>
              <a:ea typeface="+mn-ea"/>
              <a:cs typeface="+mn-cs"/>
            </a:endParaRPr>
          </a:p>
          <a:p>
            <a:pPr marL="628650" lvl="1" indent="-171450">
              <a:buFont typeface="Wingdings" panose="05000000000000000000" pitchFamily="2" charset="2"/>
              <a:buChar char="Ø"/>
            </a:pPr>
            <a:r>
              <a:rPr lang="en-GB" sz="1200" kern="1200" dirty="0" smtClean="0">
                <a:solidFill>
                  <a:srgbClr val="7030A0"/>
                </a:solidFill>
                <a:effectLst/>
                <a:latin typeface="+mn-lt"/>
                <a:ea typeface="+mn-ea"/>
                <a:cs typeface="+mn-cs"/>
              </a:rPr>
              <a:t>Amendments to the language field down from 107 to 20</a:t>
            </a:r>
          </a:p>
          <a:p>
            <a:pPr marL="457174" lvl="1" indent="0">
              <a:spcBef>
                <a:spcPct val="0"/>
              </a:spcBef>
              <a:buFont typeface="Wingdings" pitchFamily="2" charset="2"/>
              <a:buNone/>
            </a:pPr>
            <a:endParaRPr lang="en-US" altLang="en-US" dirty="0">
              <a:solidFill>
                <a:srgbClr val="7030A0"/>
              </a:solidFill>
            </a:endParaRP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5EC582A9-23C6-48A2-86E2-624845C78945}" type="slidenum">
              <a:rPr lang="en-GB" altLang="en-US" sz="1200"/>
              <a:pPr eaLnBrk="1" hangingPunct="1"/>
              <a:t>17</a:t>
            </a:fld>
            <a:endParaRPr lang="en-GB"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5EC582A9-23C6-48A2-86E2-624845C78945}" type="slidenum">
              <a:rPr lang="en-GB" altLang="en-US" sz="1200"/>
              <a:pPr eaLnBrk="1" hangingPunct="1"/>
              <a:t>18</a:t>
            </a:fld>
            <a:endParaRPr lang="en-GB"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xfrm>
            <a:off x="701040" y="4415790"/>
            <a:ext cx="5608320" cy="43368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Part-time</a:t>
            </a:r>
          </a:p>
          <a:p>
            <a:r>
              <a:rPr lang="en-US" altLang="en-US" dirty="0" smtClean="0"/>
              <a:t>part-time details is mainly relevant to Nursery phase. However, any pupil can be marked as part-time if their attendance is less than 10 sessions per week.</a:t>
            </a:r>
          </a:p>
          <a:p>
            <a:r>
              <a:rPr lang="en-US" altLang="en-US" dirty="0" smtClean="0"/>
              <a:t>When recording part-time details, a minimum of a Start Date needs to be entered in the Part Time Details section.</a:t>
            </a:r>
          </a:p>
          <a:p>
            <a:endParaRPr lang="en-GB"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a:pPr eaLnBrk="1" hangingPunct="1"/>
              <a:t>19</a:t>
            </a:fld>
            <a:endParaRPr lang="en-GB"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xfrm>
            <a:off x="701040" y="4415790"/>
            <a:ext cx="5608320" cy="43368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Extended childcare hours</a:t>
            </a:r>
            <a:r>
              <a:rPr lang="en-US" altLang="en-US" dirty="0" smtClean="0"/>
              <a:t> - are collected for:</a:t>
            </a:r>
          </a:p>
          <a:p>
            <a:endParaRPr lang="en-US" altLang="en-US" dirty="0" smtClean="0"/>
          </a:p>
          <a:p>
            <a:pPr marL="628650" lvl="1" indent="-171450">
              <a:buFont typeface="Wingdings" panose="05000000000000000000" pitchFamily="2" charset="2"/>
              <a:buChar char="v"/>
            </a:pPr>
            <a:r>
              <a:rPr lang="en-US" altLang="en-US" dirty="0" smtClean="0"/>
              <a:t> a sub-set of 3 and 4 year olds who are in</a:t>
            </a:r>
          </a:p>
          <a:p>
            <a:pPr marL="1085850" lvl="2" indent="-171450">
              <a:buFont typeface="Wingdings" panose="05000000000000000000" pitchFamily="2" charset="2"/>
              <a:buChar char="v"/>
            </a:pPr>
            <a:r>
              <a:rPr lang="en-US" altLang="en-US" dirty="0" smtClean="0"/>
              <a:t>‘E1’, ‘E2’, ‘N1’ or ‘N2’ only and </a:t>
            </a:r>
          </a:p>
          <a:p>
            <a:pPr marL="1085850" lvl="2" indent="-171450">
              <a:buFont typeface="Wingdings" panose="05000000000000000000" pitchFamily="2" charset="2"/>
              <a:buChar char="v"/>
            </a:pPr>
            <a:r>
              <a:rPr lang="en-US" altLang="en-US" dirty="0" smtClean="0"/>
              <a:t>who have working parents with a valid 30-hour code.</a:t>
            </a:r>
          </a:p>
          <a:p>
            <a:endParaRPr lang="en-US" altLang="en-US" dirty="0" smtClean="0"/>
          </a:p>
          <a:p>
            <a:r>
              <a:rPr lang="en-US" altLang="en-US" dirty="0" smtClean="0"/>
              <a:t>The </a:t>
            </a:r>
            <a:r>
              <a:rPr lang="en-US" altLang="en-US" b="1" dirty="0" smtClean="0"/>
              <a:t>30-hour code indicator - </a:t>
            </a:r>
            <a:r>
              <a:rPr lang="en-US" altLang="en-US" dirty="0" smtClean="0"/>
              <a:t>is </a:t>
            </a:r>
          </a:p>
          <a:p>
            <a:pPr marL="1543050" lvl="3" indent="-171450">
              <a:buFont typeface="Wingdings" panose="05000000000000000000" pitchFamily="2" charset="2"/>
              <a:buChar char="v"/>
            </a:pPr>
            <a:r>
              <a:rPr lang="en-US" altLang="en-US" dirty="0" smtClean="0"/>
              <a:t>an 11-digit integer that is required for pupils who claim extended childcare hours. </a:t>
            </a:r>
          </a:p>
          <a:p>
            <a:pPr marL="1543050" marR="0" lvl="3"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altLang="en-US" dirty="0" smtClean="0"/>
              <a:t>The code confirms the eligibility of working parents to receive the additional 15 hours of extended childcare.</a:t>
            </a:r>
          </a:p>
          <a:p>
            <a:endParaRPr lang="en-US" altLang="en-US" dirty="0" smtClean="0"/>
          </a:p>
          <a:p>
            <a:r>
              <a:rPr lang="en-US" altLang="en-US" dirty="0" smtClean="0"/>
              <a:t>The </a:t>
            </a:r>
            <a:r>
              <a:rPr lang="en-US" altLang="en-US" b="1" dirty="0" smtClean="0"/>
              <a:t>disability access fund </a:t>
            </a:r>
            <a:r>
              <a:rPr lang="en-US" altLang="en-US" dirty="0" smtClean="0"/>
              <a:t>(DAF) records eligible pupils aged 3 and 4, that meet the following criteria: </a:t>
            </a:r>
          </a:p>
          <a:p>
            <a:pPr marL="1543050" lvl="3" indent="-171450">
              <a:buFont typeface="Wingdings" panose="05000000000000000000" pitchFamily="2" charset="2"/>
              <a:buChar char="Ø"/>
            </a:pPr>
            <a:r>
              <a:rPr lang="en-US" altLang="en-US" dirty="0" smtClean="0"/>
              <a:t>Receiving child disability living allowance; AND</a:t>
            </a:r>
          </a:p>
          <a:p>
            <a:pPr marL="1543050" lvl="3" indent="-171450">
              <a:buFont typeface="Wingdings" panose="05000000000000000000" pitchFamily="2" charset="2"/>
              <a:buChar char="Ø"/>
            </a:pPr>
            <a:r>
              <a:rPr lang="en-US" altLang="en-US" dirty="0" smtClean="0"/>
              <a:t>the child receives free early education. </a:t>
            </a:r>
          </a:p>
          <a:p>
            <a:endParaRPr lang="en-US" altLang="en-US" dirty="0" smtClean="0"/>
          </a:p>
          <a:p>
            <a:r>
              <a:rPr lang="en-US" altLang="en-US" b="1" dirty="0" smtClean="0"/>
              <a:t>2-year-old basis for funding</a:t>
            </a:r>
            <a:endParaRPr lang="en-US" altLang="en-US" dirty="0" smtClean="0"/>
          </a:p>
          <a:p>
            <a:r>
              <a:rPr lang="en-US" altLang="en-US" dirty="0" smtClean="0"/>
              <a:t>Records the basis under which a 2-year-old has been funded whilst taking up a place in the school. Either </a:t>
            </a:r>
          </a:p>
          <a:p>
            <a:pPr marL="171450" indent="-171450">
              <a:buFont typeface="Arial" panose="020B0604020202020204" pitchFamily="34" charset="0"/>
              <a:buChar char="•"/>
            </a:pPr>
            <a:r>
              <a:rPr lang="en-US" altLang="en-US" dirty="0" smtClean="0"/>
              <a:t>Economic criteria,</a:t>
            </a:r>
          </a:p>
          <a:p>
            <a:pPr marL="171450" indent="-171450">
              <a:buFont typeface="Arial" panose="020B0604020202020204" pitchFamily="34" charset="0"/>
              <a:buChar char="•"/>
            </a:pPr>
            <a:r>
              <a:rPr lang="en-US" altLang="en-US" dirty="0" smtClean="0"/>
              <a:t>High-level SEN or disability or</a:t>
            </a:r>
          </a:p>
          <a:p>
            <a:pPr marL="171450" indent="-171450">
              <a:buFont typeface="Arial" panose="020B0604020202020204" pitchFamily="34" charset="0"/>
              <a:buChar char="•"/>
            </a:pPr>
            <a:r>
              <a:rPr lang="en-US" altLang="en-US" dirty="0" smtClean="0"/>
              <a:t>Looked after or adopted from care.</a:t>
            </a:r>
          </a:p>
          <a:p>
            <a:endParaRPr lang="en-GB"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a:pPr eaLnBrk="1" hangingPunct="1"/>
              <a:t>20</a:t>
            </a:fld>
            <a:endParaRPr lang="en-GB"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50" indent="-285750" eaLnBrk="0" hangingPunct="0">
              <a:defRPr sz="2000">
                <a:solidFill>
                  <a:schemeClr val="tx1"/>
                </a:solidFill>
                <a:latin typeface="Calibri" pitchFamily="34" charset="0"/>
                <a:ea typeface="ヒラギノ角ゴ Pro W3" pitchFamily="-84" charset="-128"/>
              </a:defRPr>
            </a:lvl2pPr>
            <a:lvl3pPr marL="1143000" indent="-228600" eaLnBrk="0" hangingPunct="0">
              <a:defRPr sz="2000">
                <a:solidFill>
                  <a:schemeClr val="tx1"/>
                </a:solidFill>
                <a:latin typeface="Calibri" pitchFamily="34" charset="0"/>
                <a:ea typeface="ヒラギノ角ゴ Pro W3" pitchFamily="-84" charset="-128"/>
              </a:defRPr>
            </a:lvl3pPr>
            <a:lvl4pPr marL="1600200" indent="-228600" eaLnBrk="0" hangingPunct="0">
              <a:defRPr sz="2000">
                <a:solidFill>
                  <a:schemeClr val="tx1"/>
                </a:solidFill>
                <a:latin typeface="Calibri" pitchFamily="34" charset="0"/>
                <a:ea typeface="ヒラギノ角ゴ Pro W3" pitchFamily="-84" charset="-128"/>
              </a:defRPr>
            </a:lvl4pPr>
            <a:lvl5pPr marL="2057400" indent="-228600" eaLnBrk="0" hangingPunct="0">
              <a:defRPr sz="2000">
                <a:solidFill>
                  <a:schemeClr val="tx1"/>
                </a:solidFill>
                <a:latin typeface="Calibri" pitchFamily="34" charset="0"/>
                <a:ea typeface="ヒラギノ角ゴ Pro W3" pitchFamily="-84" charset="-128"/>
              </a:defRPr>
            </a:lvl5pPr>
            <a:lvl6pPr marL="25146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8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90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62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smtClean="0"/>
              <a:pPr eaLnBrk="1" hangingPunct="1"/>
              <a:t>22</a:t>
            </a:fld>
            <a:endParaRPr lang="en-GB" altLang="en-US" sz="120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50" indent="-285750" eaLnBrk="0" hangingPunct="0">
              <a:defRPr sz="2000">
                <a:solidFill>
                  <a:schemeClr val="tx1"/>
                </a:solidFill>
                <a:latin typeface="Calibri" pitchFamily="34" charset="0"/>
                <a:ea typeface="ヒラギノ角ゴ Pro W3" pitchFamily="-84" charset="-128"/>
              </a:defRPr>
            </a:lvl2pPr>
            <a:lvl3pPr marL="1143000" indent="-228600" eaLnBrk="0" hangingPunct="0">
              <a:defRPr sz="2000">
                <a:solidFill>
                  <a:schemeClr val="tx1"/>
                </a:solidFill>
                <a:latin typeface="Calibri" pitchFamily="34" charset="0"/>
                <a:ea typeface="ヒラギノ角ゴ Pro W3" pitchFamily="-84" charset="-128"/>
              </a:defRPr>
            </a:lvl3pPr>
            <a:lvl4pPr marL="1600200" indent="-228600" eaLnBrk="0" hangingPunct="0">
              <a:defRPr sz="2000">
                <a:solidFill>
                  <a:schemeClr val="tx1"/>
                </a:solidFill>
                <a:latin typeface="Calibri" pitchFamily="34" charset="0"/>
                <a:ea typeface="ヒラギノ角ゴ Pro W3" pitchFamily="-84" charset="-128"/>
              </a:defRPr>
            </a:lvl4pPr>
            <a:lvl5pPr marL="2057400" indent="-228600" eaLnBrk="0" hangingPunct="0">
              <a:defRPr sz="2000">
                <a:solidFill>
                  <a:schemeClr val="tx1"/>
                </a:solidFill>
                <a:latin typeface="Calibri" pitchFamily="34" charset="0"/>
                <a:ea typeface="ヒラギノ角ゴ Pro W3" pitchFamily="-84" charset="-128"/>
              </a:defRPr>
            </a:lvl5pPr>
            <a:lvl6pPr marL="25146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8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90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62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smtClean="0"/>
              <a:pPr eaLnBrk="1" hangingPunct="1"/>
              <a:t>23</a:t>
            </a:fld>
            <a:endParaRPr lang="en-GB" altLang="en-US" sz="120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50" indent="-285750" eaLnBrk="0" hangingPunct="0">
              <a:defRPr sz="2000">
                <a:solidFill>
                  <a:schemeClr val="tx1"/>
                </a:solidFill>
                <a:latin typeface="Calibri" pitchFamily="34" charset="0"/>
                <a:ea typeface="ヒラギノ角ゴ Pro W3" pitchFamily="-84" charset="-128"/>
              </a:defRPr>
            </a:lvl2pPr>
            <a:lvl3pPr marL="1143000" indent="-228600" eaLnBrk="0" hangingPunct="0">
              <a:defRPr sz="2000">
                <a:solidFill>
                  <a:schemeClr val="tx1"/>
                </a:solidFill>
                <a:latin typeface="Calibri" pitchFamily="34" charset="0"/>
                <a:ea typeface="ヒラギノ角ゴ Pro W3" pitchFamily="-84" charset="-128"/>
              </a:defRPr>
            </a:lvl3pPr>
            <a:lvl4pPr marL="1600200" indent="-228600" eaLnBrk="0" hangingPunct="0">
              <a:defRPr sz="2000">
                <a:solidFill>
                  <a:schemeClr val="tx1"/>
                </a:solidFill>
                <a:latin typeface="Calibri" pitchFamily="34" charset="0"/>
                <a:ea typeface="ヒラギノ角ゴ Pro W3" pitchFamily="-84" charset="-128"/>
              </a:defRPr>
            </a:lvl4pPr>
            <a:lvl5pPr marL="2057400" indent="-228600" eaLnBrk="0" hangingPunct="0">
              <a:defRPr sz="2000">
                <a:solidFill>
                  <a:schemeClr val="tx1"/>
                </a:solidFill>
                <a:latin typeface="Calibri" pitchFamily="34" charset="0"/>
                <a:ea typeface="ヒラギノ角ゴ Pro W3" pitchFamily="-84" charset="-128"/>
              </a:defRPr>
            </a:lvl5pPr>
            <a:lvl6pPr marL="25146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8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90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62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smtClean="0"/>
              <a:pPr eaLnBrk="1" hangingPunct="1"/>
              <a:t>24</a:t>
            </a:fld>
            <a:endParaRPr lang="en-GB" altLang="en-US" sz="120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50" indent="-285750" eaLnBrk="0" hangingPunct="0">
              <a:defRPr sz="2000">
                <a:solidFill>
                  <a:schemeClr val="tx1"/>
                </a:solidFill>
                <a:latin typeface="Calibri" pitchFamily="34" charset="0"/>
                <a:ea typeface="ヒラギノ角ゴ Pro W3" pitchFamily="-84" charset="-128"/>
              </a:defRPr>
            </a:lvl2pPr>
            <a:lvl3pPr marL="1143000" indent="-228600" eaLnBrk="0" hangingPunct="0">
              <a:defRPr sz="2000">
                <a:solidFill>
                  <a:schemeClr val="tx1"/>
                </a:solidFill>
                <a:latin typeface="Calibri" pitchFamily="34" charset="0"/>
                <a:ea typeface="ヒラギノ角ゴ Pro W3" pitchFamily="-84" charset="-128"/>
              </a:defRPr>
            </a:lvl3pPr>
            <a:lvl4pPr marL="1600200" indent="-228600" eaLnBrk="0" hangingPunct="0">
              <a:defRPr sz="2000">
                <a:solidFill>
                  <a:schemeClr val="tx1"/>
                </a:solidFill>
                <a:latin typeface="Calibri" pitchFamily="34" charset="0"/>
                <a:ea typeface="ヒラギノ角ゴ Pro W3" pitchFamily="-84" charset="-128"/>
              </a:defRPr>
            </a:lvl4pPr>
            <a:lvl5pPr marL="2057400" indent="-228600" eaLnBrk="0" hangingPunct="0">
              <a:defRPr sz="2000">
                <a:solidFill>
                  <a:schemeClr val="tx1"/>
                </a:solidFill>
                <a:latin typeface="Calibri" pitchFamily="34" charset="0"/>
                <a:ea typeface="ヒラギノ角ゴ Pro W3" pitchFamily="-84" charset="-128"/>
              </a:defRPr>
            </a:lvl5pPr>
            <a:lvl6pPr marL="25146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8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90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62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smtClean="0"/>
              <a:pPr eaLnBrk="1" hangingPunct="1"/>
              <a:t>25</a:t>
            </a:fld>
            <a:endParaRPr lang="en-GB" altLang="en-US" sz="120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The most recent  school census (summer) return, show the fewest amendments since we</a:t>
            </a:r>
            <a:r>
              <a:rPr lang="en-GB" altLang="en-US" baseline="0" dirty="0" smtClean="0"/>
              <a:t> began</a:t>
            </a:r>
            <a:r>
              <a:rPr lang="en-GB" altLang="en-US" dirty="0" smtClean="0"/>
              <a:t> </a:t>
            </a:r>
            <a:r>
              <a:rPr lang="en-GB" altLang="en-US" baseline="0" dirty="0" smtClean="0"/>
              <a:t>examining</a:t>
            </a:r>
            <a:r>
              <a:rPr lang="en-GB" altLang="en-US" dirty="0" smtClean="0"/>
              <a:t> changes.</a:t>
            </a:r>
          </a:p>
          <a:p>
            <a:pPr eaLnBrk="1" hangingPunct="1">
              <a:spcBef>
                <a:spcPct val="0"/>
              </a:spcBef>
            </a:pPr>
            <a:r>
              <a:rPr lang="en-US" altLang="en-US" dirty="0" smtClean="0"/>
              <a:t> </a:t>
            </a:r>
          </a:p>
          <a:p>
            <a:pPr eaLnBrk="1" hangingPunct="1">
              <a:spcBef>
                <a:spcPct val="0"/>
              </a:spcBef>
            </a:pPr>
            <a:r>
              <a:rPr lang="en-US" altLang="en-US" dirty="0" smtClean="0"/>
              <a:t>We have been recording the changes that are made termly to school census returns.  The graph shows:</a:t>
            </a:r>
          </a:p>
          <a:p>
            <a:pPr eaLnBrk="1" hangingPunct="1">
              <a:spcBef>
                <a:spcPct val="0"/>
              </a:spcBef>
            </a:pPr>
            <a:r>
              <a:rPr lang="en-US" altLang="en-US" dirty="0" smtClean="0"/>
              <a:t>The last census (summer) show:</a:t>
            </a:r>
          </a:p>
          <a:p>
            <a:pPr eaLnBrk="1" hangingPunct="1">
              <a:spcBef>
                <a:spcPct val="0"/>
              </a:spcBef>
            </a:pPr>
            <a:endParaRPr lang="en-GB" altLang="en-US" dirty="0" smtClean="0"/>
          </a:p>
          <a:p>
            <a:pPr marL="628615" lvl="1" indent="-171441">
              <a:spcBef>
                <a:spcPct val="0"/>
              </a:spcBef>
              <a:buFont typeface="Wingdings" pitchFamily="2" charset="2"/>
              <a:buChar char="Ø"/>
            </a:pPr>
            <a:r>
              <a:rPr lang="en-US" altLang="en-US" dirty="0" smtClean="0"/>
              <a:t>summer 2017 fewest amendments in our time series ; (Thank you!)</a:t>
            </a:r>
          </a:p>
          <a:p>
            <a:pPr marL="628615" lvl="1" indent="-171441">
              <a:spcBef>
                <a:spcPct val="0"/>
              </a:spcBef>
              <a:buFont typeface="Wingdings" pitchFamily="2" charset="2"/>
              <a:buChar char="Ø"/>
            </a:pPr>
            <a:endParaRPr lang="en-US" altLang="en-US" dirty="0" smtClean="0"/>
          </a:p>
          <a:p>
            <a:pPr marL="628615" lvl="1" indent="-171441">
              <a:spcBef>
                <a:spcPct val="0"/>
              </a:spcBef>
              <a:buFont typeface="Wingdings" pitchFamily="2" charset="2"/>
              <a:buChar char="Ø"/>
            </a:pPr>
            <a:r>
              <a:rPr lang="en-US" altLang="en-US" dirty="0"/>
              <a:t>Some data topics amended such as universal lunches has seen a dramatic fall  in the number of records that are amended</a:t>
            </a:r>
            <a:r>
              <a:rPr lang="en-US" altLang="en-US" dirty="0" smtClean="0"/>
              <a:t>.</a:t>
            </a:r>
          </a:p>
          <a:p>
            <a:pPr marL="628615" lvl="1" indent="-171441">
              <a:spcBef>
                <a:spcPct val="0"/>
              </a:spcBef>
              <a:buFont typeface="Wingdings" pitchFamily="2" charset="2"/>
              <a:buChar char="Ø"/>
            </a:pPr>
            <a:endParaRPr lang="en-US" altLang="en-US" dirty="0"/>
          </a:p>
          <a:p>
            <a:pPr marL="628615" lvl="1" indent="-171441">
              <a:spcBef>
                <a:spcPct val="0"/>
              </a:spcBef>
              <a:buFont typeface="Wingdings" pitchFamily="2" charset="2"/>
              <a:buChar char="Ø"/>
            </a:pPr>
            <a:r>
              <a:rPr lang="en-US" altLang="en-US" dirty="0"/>
              <a:t>Whilst far fewer part-time flags are being changed, there is still room for greater accuracy</a:t>
            </a:r>
            <a:r>
              <a:rPr lang="en-US" altLang="en-US" dirty="0" smtClean="0"/>
              <a:t>.</a:t>
            </a:r>
          </a:p>
          <a:p>
            <a:pPr marL="628615" lvl="1" indent="-171441">
              <a:spcBef>
                <a:spcPct val="0"/>
              </a:spcBef>
              <a:buFont typeface="Wingdings" pitchFamily="2" charset="2"/>
              <a:buChar char="Ø"/>
            </a:pPr>
            <a:endParaRPr lang="en-US" altLang="en-US" dirty="0"/>
          </a:p>
          <a:p>
            <a:pPr marL="628615" lvl="1" indent="-171441">
              <a:spcBef>
                <a:spcPct val="0"/>
              </a:spcBef>
              <a:buFont typeface="Wingdings" pitchFamily="2" charset="2"/>
              <a:buChar char="Ø"/>
            </a:pPr>
            <a:r>
              <a:rPr lang="en-US" altLang="en-US" dirty="0" smtClean="0"/>
              <a:t>We must not be complacent because the pattern shows amendments are cyclical varying according to term. </a:t>
            </a:r>
          </a:p>
          <a:p>
            <a:pPr marL="628615" lvl="1" indent="-171441">
              <a:spcBef>
                <a:spcPct val="0"/>
              </a:spcBef>
              <a:buFont typeface="Wingdings" pitchFamily="2" charset="2"/>
              <a:buChar char="Ø"/>
            </a:pPr>
            <a:endParaRPr lang="en-US" altLang="en-US" dirty="0" smtClean="0"/>
          </a:p>
          <a:p>
            <a:pPr marL="628615" lvl="1" indent="-171441">
              <a:spcBef>
                <a:spcPct val="0"/>
              </a:spcBef>
              <a:buFont typeface="Wingdings" pitchFamily="2" charset="2"/>
              <a:buChar char="Ø"/>
            </a:pPr>
            <a:r>
              <a:rPr lang="en-US" altLang="en-US" dirty="0" smtClean="0"/>
              <a:t>Historically of the termly census autumn has the most amendments.</a:t>
            </a:r>
          </a:p>
          <a:p>
            <a:pPr marL="457174" lvl="1">
              <a:spcBef>
                <a:spcPct val="0"/>
              </a:spcBef>
            </a:pPr>
            <a:endParaRPr lang="en-US" altLang="en-US" dirty="0" smtClean="0"/>
          </a:p>
          <a:p>
            <a:pPr marL="628615" lvl="1" indent="-171441">
              <a:spcBef>
                <a:spcPct val="0"/>
              </a:spcBef>
              <a:buFont typeface="Wingdings" pitchFamily="2" charset="2"/>
              <a:buChar char="Ø"/>
            </a:pPr>
            <a:endParaRPr lang="en-GB" altLang="en-US" dirty="0" smtClean="0"/>
          </a:p>
          <a:p>
            <a:pPr marL="628615" lvl="1" indent="-171441">
              <a:spcBef>
                <a:spcPct val="0"/>
              </a:spcBef>
              <a:buFont typeface="Wingdings" pitchFamily="2" charset="2"/>
              <a:buChar char="Ø"/>
            </a:pPr>
            <a:endParaRPr lang="en-GB" altLang="en-US"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5EC582A9-23C6-48A2-86E2-624845C78945}" type="slidenum">
              <a:rPr lang="en-GB" altLang="en-US" sz="1200"/>
              <a:pPr eaLnBrk="1" hangingPunct="1"/>
              <a:t>30</a:t>
            </a:fld>
            <a:endParaRPr lang="en-GB"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URN records the 6-digit establishment unique reference number as held on the department’s </a:t>
            </a:r>
            <a:r>
              <a:rPr lang="en-US" altLang="en-US" dirty="0" err="1" smtClean="0"/>
              <a:t>EduBase</a:t>
            </a:r>
            <a:r>
              <a:rPr lang="en-US" altLang="en-US" dirty="0" smtClean="0"/>
              <a:t> system. This assists in the identification of establishments.</a:t>
            </a:r>
            <a:endParaRPr lang="en-GB"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a:pPr eaLnBrk="1" hangingPunct="1"/>
              <a:t>31</a:t>
            </a:fld>
            <a:endParaRPr lang="en-GB"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a:pPr eaLnBrk="1" hangingPunct="1"/>
              <a:t>32</a:t>
            </a:fld>
            <a:endParaRPr lang="en-GB" alt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350"/>
            <a:r>
              <a:rPr lang="en-US" dirty="0" smtClean="0"/>
              <a:t>Remember for some data items such as language if you add the data after census date, remember to backdate the start date of the language to at least the day of census otherwise it won’t be picked up on your census return.</a:t>
            </a:r>
            <a:endParaRPr lang="en-GB" dirty="0" smtClean="0"/>
          </a:p>
          <a:p>
            <a:endParaRPr lang="en-GB"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a:pPr eaLnBrk="1" hangingPunct="1"/>
              <a:t>33</a:t>
            </a:fld>
            <a:endParaRPr lang="en-GB" alt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Enrolment Status</a:t>
            </a:r>
          </a:p>
          <a:p>
            <a:r>
              <a:rPr lang="en-US" altLang="en-US" dirty="0" smtClean="0"/>
              <a:t>Main issue is with pupils two appear on more than one school census return.  Please note the advice given about resolving duplicates.  If the pupil should currently be on roll at both schools please ensure that the dual enrolments match or if the pupil should be solely registered at one school they are off roiled by the other school.</a:t>
            </a:r>
          </a:p>
          <a:p>
            <a:r>
              <a:rPr lang="en-US" altLang="en-US" dirty="0" smtClean="0"/>
              <a:t>If </a:t>
            </a:r>
            <a:r>
              <a:rPr lang="en-US" altLang="en-US" dirty="0"/>
              <a:t>the pupil’s registration status has changed </a:t>
            </a:r>
            <a:r>
              <a:rPr lang="en-US" altLang="en-US" dirty="0" smtClean="0"/>
              <a:t>from </a:t>
            </a:r>
            <a:r>
              <a:rPr lang="en-US" altLang="en-US" dirty="0"/>
              <a:t>when they were previously on-roll, their enrolment status should be changed via Routines |Pupil | Change Enrolment </a:t>
            </a:r>
            <a:r>
              <a:rPr lang="en-US" altLang="en-US" dirty="0" smtClean="0"/>
              <a:t>Status.</a:t>
            </a:r>
          </a:p>
          <a:p>
            <a:r>
              <a:rPr lang="en-US" altLang="en-US" b="1" dirty="0" smtClean="0"/>
              <a:t>Language</a:t>
            </a:r>
            <a:endParaRPr lang="en-US" altLang="en-US" b="1" dirty="0"/>
          </a:p>
          <a:p>
            <a:r>
              <a:rPr lang="en-US" altLang="en-US" dirty="0"/>
              <a:t>A First Language other than English should be recorded where a pupil was exposed to the language during early development and continues to be exposed to this language at home or in the community. </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a:pPr eaLnBrk="1" hangingPunct="1"/>
              <a:t>34</a:t>
            </a:fld>
            <a:endParaRPr lang="en-GB"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350">
              <a:spcBef>
                <a:spcPct val="0"/>
              </a:spcBef>
              <a:defRPr/>
            </a:pPr>
            <a:r>
              <a:rPr lang="en-US" altLang="en-US" dirty="0" smtClean="0"/>
              <a:t>The following known issues are due to errors made in the XSLT which the department issues to software suppliers. - These errors can be ignored where SVK is used as they will disappear when the return is loaded to COLLECT. </a:t>
            </a:r>
          </a:p>
          <a:p>
            <a:pPr defTabSz="914350">
              <a:spcBef>
                <a:spcPct val="0"/>
              </a:spcBef>
              <a:defRPr/>
            </a:pPr>
            <a:endParaRPr lang="en-US" altLang="en-US" dirty="0" smtClean="0"/>
          </a:p>
          <a:p>
            <a:pPr defTabSz="914350">
              <a:spcBef>
                <a:spcPct val="0"/>
              </a:spcBef>
              <a:defRPr/>
            </a:pPr>
            <a:r>
              <a:rPr lang="en-US" altLang="en-US" dirty="0" smtClean="0"/>
              <a:t>Error 1852  may trigger incorrectly for pupils with zero funded hours in schools systems.  This error can be ignored as it will disappear once the return is loaded to COLLECT.</a:t>
            </a:r>
          </a:p>
          <a:p>
            <a:pPr defTabSz="914350">
              <a:spcBef>
                <a:spcPct val="0"/>
              </a:spcBef>
              <a:defRPr/>
            </a:pPr>
            <a:endParaRPr lang="en-US" altLang="en-US" dirty="0" smtClean="0"/>
          </a:p>
          <a:p>
            <a:pPr defTabSz="914350">
              <a:spcBef>
                <a:spcPct val="0"/>
              </a:spcBef>
              <a:defRPr/>
            </a:pPr>
            <a:r>
              <a:rPr lang="en-US" altLang="en-US" dirty="0" smtClean="0"/>
              <a:t>The age calculation is incorrect in the XSLT and therefore pupils are shown on this table in a year below their actual age. </a:t>
            </a:r>
          </a:p>
          <a:p>
            <a:pPr defTabSz="914350">
              <a:spcBef>
                <a:spcPct val="0"/>
              </a:spcBef>
              <a:defRPr/>
            </a:pPr>
            <a:endParaRPr lang="en-US" altLang="en-US" dirty="0" smtClean="0"/>
          </a:p>
          <a:p>
            <a:pPr defTabSz="914350">
              <a:spcBef>
                <a:spcPct val="0"/>
              </a:spcBef>
              <a:defRPr/>
            </a:pPr>
            <a:r>
              <a:rPr lang="en-US" altLang="en-US" dirty="0" smtClean="0"/>
              <a:t>There is also an error in the wording displayed for pupils aged 5, the date of birth range should be ‘01/09/11-31/08/12’ and not ‘01/09/2012 and later’</a:t>
            </a:r>
          </a:p>
          <a:p>
            <a:pPr defTabSz="914350">
              <a:spcBef>
                <a:spcPct val="0"/>
              </a:spcBef>
              <a:defRPr/>
            </a:pPr>
            <a:endParaRPr lang="en-US" altLang="en-US" dirty="0" smtClean="0"/>
          </a:p>
          <a:p>
            <a:pPr defTabSz="914350">
              <a:spcBef>
                <a:spcPct val="0"/>
              </a:spcBef>
              <a:defRPr/>
            </a:pPr>
            <a:r>
              <a:rPr lang="en-US" altLang="en-US" dirty="0" smtClean="0"/>
              <a:t>The age calculation for pupils with NC year X is incorrect.  This could have implications for recording  Universal Infant</a:t>
            </a:r>
            <a:r>
              <a:rPr lang="en-US" altLang="en-US" baseline="0" dirty="0" smtClean="0"/>
              <a:t> Free School Meals.  Thankfully this information is recorded on a COLLECT portal report and it is available for schools to run via COLLECT once their return has been uploaded to COLLECT. .  </a:t>
            </a:r>
            <a:r>
              <a:rPr lang="en-US" altLang="en-US" dirty="0" err="1" smtClean="0"/>
              <a:t>UiFSM</a:t>
            </a:r>
            <a:r>
              <a:rPr lang="en-US" altLang="en-US" dirty="0" smtClean="0"/>
              <a:t>. </a:t>
            </a:r>
          </a:p>
          <a:p>
            <a:pPr defTabSz="914350">
              <a:spcBef>
                <a:spcPct val="0"/>
              </a:spcBef>
              <a:defRPr/>
            </a:pPr>
            <a:endParaRPr lang="en-US" altLang="en-US"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868" indent="-285718" eaLnBrk="0" hangingPunct="0">
              <a:defRPr sz="2000">
                <a:solidFill>
                  <a:schemeClr val="tx1"/>
                </a:solidFill>
                <a:latin typeface="Calibri" pitchFamily="34" charset="0"/>
                <a:ea typeface="ヒラギノ角ゴ Pro W3" pitchFamily="-84" charset="-128"/>
              </a:defRPr>
            </a:lvl2pPr>
            <a:lvl3pPr marL="1142874" indent="-228574" eaLnBrk="0" hangingPunct="0">
              <a:defRPr sz="2000">
                <a:solidFill>
                  <a:schemeClr val="tx1"/>
                </a:solidFill>
                <a:latin typeface="Calibri" pitchFamily="34" charset="0"/>
                <a:ea typeface="ヒラギノ角ゴ Pro W3" pitchFamily="-84" charset="-128"/>
              </a:defRPr>
            </a:lvl3pPr>
            <a:lvl4pPr marL="1600023" indent="-228574" eaLnBrk="0" hangingPunct="0">
              <a:defRPr sz="2000">
                <a:solidFill>
                  <a:schemeClr val="tx1"/>
                </a:solidFill>
                <a:latin typeface="Calibri" pitchFamily="34" charset="0"/>
                <a:ea typeface="ヒラギノ角ゴ Pro W3" pitchFamily="-84" charset="-128"/>
              </a:defRPr>
            </a:lvl4pPr>
            <a:lvl5pPr marL="2057174" indent="-228574" eaLnBrk="0" hangingPunct="0">
              <a:defRPr sz="2000">
                <a:solidFill>
                  <a:schemeClr val="tx1"/>
                </a:solidFill>
                <a:latin typeface="Calibri" pitchFamily="34" charset="0"/>
                <a:ea typeface="ヒラギノ角ゴ Pro W3" pitchFamily="-84" charset="-128"/>
              </a:defRPr>
            </a:lvl5pPr>
            <a:lvl6pPr marL="2514322" indent="-228574" defTabSz="496833"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470" indent="-228574" defTabSz="496833"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621" indent="-228574" defTabSz="496833"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770" indent="-228574" defTabSz="496833"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5EC582A9-23C6-48A2-86E2-624845C78945}" type="slidenum">
              <a:rPr lang="en-GB" altLang="en-US" sz="1200"/>
              <a:pPr eaLnBrk="1" hangingPunct="1"/>
              <a:t>35</a:t>
            </a:fld>
            <a:endParaRPr lang="en-GB" alt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t>As in previous years, the autumn school census will be used to fund the schools block of the dedicated schools grant</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en-US" sz="1200" smtClean="0">
              <a:solidFill>
                <a:srgbClr val="05583A"/>
              </a:solidFill>
              <a:ea typeface="ヒラギノ角ゴ Pro W3" pitchFamily="-84" charset="-128"/>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sz="1200" smtClean="0">
                <a:solidFill>
                  <a:srgbClr val="05583A"/>
                </a:solidFill>
                <a:ea typeface="ヒラギノ角ゴ Pro W3" pitchFamily="-84" charset="-128"/>
              </a:rPr>
              <a:t>The </a:t>
            </a:r>
            <a:r>
              <a:rPr lang="en-US" altLang="en-US" sz="1200" dirty="0" smtClean="0">
                <a:solidFill>
                  <a:srgbClr val="05583A"/>
                </a:solidFill>
                <a:ea typeface="ヒラギノ角ゴ Pro W3" pitchFamily="-84" charset="-128"/>
              </a:rPr>
              <a:t>school block pupil number counts are derived primarily from the October school census.</a:t>
            </a:r>
          </a:p>
          <a:p>
            <a:pPr eaLnBrk="1" hangingPunct="1">
              <a:spcBef>
                <a:spcPct val="0"/>
              </a:spcBef>
            </a:pPr>
            <a:endParaRPr lang="en-GB" altLang="en-US"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5EC582A9-23C6-48A2-86E2-624845C78945}" type="slidenum">
              <a:rPr lang="en-GB" altLang="en-US" sz="1200"/>
              <a:pPr eaLnBrk="1" hangingPunct="1"/>
              <a:t>36</a:t>
            </a:fld>
            <a:endParaRPr lang="en-GB" alt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a:p>
            <a:endParaRPr lang="en-US" altLang="en-US" dirty="0" smtClean="0"/>
          </a:p>
          <a:p>
            <a:endParaRPr lang="en-GB"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a:pPr eaLnBrk="1" hangingPunct="1"/>
              <a:t>37</a:t>
            </a:fld>
            <a:endParaRPr lang="en-GB" alt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a:pPr eaLnBrk="1" hangingPunct="1"/>
              <a:t>39</a:t>
            </a:fld>
            <a:endParaRPr lang="en-GB"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GB" i="0" dirty="0"/>
          </a:p>
        </p:txBody>
      </p:sp>
      <p:sp>
        <p:nvSpPr>
          <p:cNvPr id="4" name="Slide Number Placeholder 3"/>
          <p:cNvSpPr>
            <a:spLocks noGrp="1"/>
          </p:cNvSpPr>
          <p:nvPr>
            <p:ph type="sldNum" sz="quarter" idx="10"/>
          </p:nvPr>
        </p:nvSpPr>
        <p:spPr/>
        <p:txBody>
          <a:bodyPr/>
          <a:lstStyle/>
          <a:p>
            <a:fld id="{003DF7EC-2998-4EA2-8CBD-0E3BD9F81F85}" type="slidenum">
              <a:rPr lang="en-GB" smtClean="0"/>
              <a:t>4</a:t>
            </a:fld>
            <a:endParaRPr lang="en-GB"/>
          </a:p>
        </p:txBody>
      </p:sp>
    </p:spTree>
    <p:extLst>
      <p:ext uri="{BB962C8B-B14F-4D97-AF65-F5344CB8AC3E}">
        <p14:creationId xmlns:p14="http://schemas.microsoft.com/office/powerpoint/2010/main" val="30019750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be put on the school website for parents,. Whilst privacy notices do not need to be issued on an annual basis - as long as new pupils and staff are made aware of the notices, the notices have not been amended and they are readily available electronically or in paper format – best practice would be to remind parents of the notices at the start of each term (within any other announcements / correspondence to parents) and it is important that any changes made to the way the school processes personal data are highlighted to data subjects. </a:t>
            </a:r>
            <a:endParaRPr lang="en-US" altLang="en-US" dirty="0" smtClean="0"/>
          </a:p>
          <a:p>
            <a:endParaRPr lang="en-US" altLang="en-US" dirty="0" smtClean="0"/>
          </a:p>
          <a:p>
            <a:endParaRPr lang="en-GB"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a:pPr eaLnBrk="1" hangingPunct="1"/>
              <a:t>40</a:t>
            </a:fld>
            <a:endParaRPr lang="en-GB" alt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be put on the school website for parents,. Whilst privacy notices do not need to be issued on an annual basis - as long as new pupils and staff are made aware of the notices, the notices have not been amended and they are readily available electronically or in paper format – best practice would be to remind parents of the notices at the start of each term (within any other announcements / correspondence to parents) and it is important that any changes made to the way the school processes personal data are highlighted to data subjects. </a:t>
            </a:r>
            <a:endParaRPr lang="en-US" altLang="en-US" dirty="0" smtClean="0"/>
          </a:p>
          <a:p>
            <a:endParaRPr lang="en-US" altLang="en-US" dirty="0" smtClean="0"/>
          </a:p>
          <a:p>
            <a:endParaRPr lang="en-GB"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a:pPr eaLnBrk="1" hangingPunct="1"/>
              <a:t>41</a:t>
            </a:fld>
            <a:endParaRPr lang="en-GB" alt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a:p>
            <a:endParaRPr lang="en-GB"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a:pPr eaLnBrk="1" hangingPunct="1"/>
              <a:t>42</a:t>
            </a:fld>
            <a:endParaRPr lang="en-GB" alt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a:p>
            <a:endParaRPr lang="en-US" altLang="en-US" dirty="0" smtClean="0"/>
          </a:p>
          <a:p>
            <a:endParaRPr lang="en-GB"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a:pPr eaLnBrk="1" hangingPunct="1"/>
              <a:t>45</a:t>
            </a:fld>
            <a:endParaRPr lang="en-GB" alt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a:p>
            <a:endParaRPr lang="en-US" altLang="en-US" dirty="0" smtClean="0"/>
          </a:p>
          <a:p>
            <a:endParaRPr lang="en-GB"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a:pPr eaLnBrk="1" hangingPunct="1"/>
              <a:t>46</a:t>
            </a:fld>
            <a:endParaRPr lang="en-GB" alt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a:p>
            <a:endParaRPr lang="en-US" altLang="en-US" dirty="0" smtClean="0"/>
          </a:p>
          <a:p>
            <a:endParaRPr lang="en-GB"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a:pPr eaLnBrk="1" hangingPunct="1"/>
              <a:t>47</a:t>
            </a:fld>
            <a:endParaRPr lang="en-GB" alt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2988" y="696913"/>
            <a:ext cx="4924425" cy="348615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GB" i="0" dirty="0"/>
          </a:p>
        </p:txBody>
      </p:sp>
      <p:sp>
        <p:nvSpPr>
          <p:cNvPr id="4" name="Slide Number Placeholder 3"/>
          <p:cNvSpPr>
            <a:spLocks noGrp="1"/>
          </p:cNvSpPr>
          <p:nvPr>
            <p:ph type="sldNum" sz="quarter" idx="10"/>
          </p:nvPr>
        </p:nvSpPr>
        <p:spPr/>
        <p:txBody>
          <a:bodyPr/>
          <a:lstStyle/>
          <a:p>
            <a:fld id="{003DF7EC-2998-4EA2-8CBD-0E3BD9F81F85}" type="slidenum">
              <a:rPr lang="en-GB" smtClean="0"/>
              <a:t>5</a:t>
            </a:fld>
            <a:endParaRPr lang="en-GB"/>
          </a:p>
        </p:txBody>
      </p:sp>
    </p:spTree>
    <p:extLst>
      <p:ext uri="{BB962C8B-B14F-4D97-AF65-F5344CB8AC3E}">
        <p14:creationId xmlns:p14="http://schemas.microsoft.com/office/powerpoint/2010/main" val="30019750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2988" y="696913"/>
            <a:ext cx="4924425" cy="34861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200" dirty="0" smtClean="0"/>
              <a:t>To ensure there is sufficient childcare available to meet the needs of: disabled children; children from families in receipt of Universal Credit for childcare; children with parents who work irregular hours; children aged two, three and four taking up early education places; school age children; and children needing holiday care. </a:t>
            </a:r>
            <a:endParaRPr lang="en-GB" i="0" dirty="0" smtClean="0"/>
          </a:p>
          <a:p>
            <a:pPr>
              <a:buFont typeface="Wingdings" panose="05000000000000000000" pitchFamily="2" charset="2"/>
              <a:buChar char="Ø"/>
            </a:pPr>
            <a:endParaRPr lang="en-GB" dirty="0" smtClean="0"/>
          </a:p>
          <a:p>
            <a:pPr>
              <a:buFont typeface="Wingdings" panose="05000000000000000000" pitchFamily="2" charset="2"/>
              <a:buNone/>
            </a:pPr>
            <a:r>
              <a:rPr lang="en-GB" dirty="0" smtClean="0"/>
              <a:t>School performance tables include comprehensive information on what childcare primary and secondary schools offer – from nurseries to after school and holiday provision. </a:t>
            </a:r>
          </a:p>
          <a:p>
            <a:pPr>
              <a:buFont typeface="Wingdings" panose="05000000000000000000" pitchFamily="2" charset="2"/>
              <a:buNone/>
            </a:pPr>
            <a:r>
              <a:rPr lang="en-GB" dirty="0" smtClean="0"/>
              <a:t>This aims to assist parents in finding and accessing as many high-quality options as simply as possible. </a:t>
            </a:r>
          </a:p>
        </p:txBody>
      </p:sp>
      <p:sp>
        <p:nvSpPr>
          <p:cNvPr id="4" name="Slide Number Placeholder 3"/>
          <p:cNvSpPr>
            <a:spLocks noGrp="1"/>
          </p:cNvSpPr>
          <p:nvPr>
            <p:ph type="sldNum" sz="quarter" idx="10"/>
          </p:nvPr>
        </p:nvSpPr>
        <p:spPr/>
        <p:txBody>
          <a:bodyPr/>
          <a:lstStyle/>
          <a:p>
            <a:fld id="{003DF7EC-2998-4EA2-8CBD-0E3BD9F81F85}" type="slidenum">
              <a:rPr lang="en-GB" smtClean="0"/>
              <a:t>50</a:t>
            </a:fld>
            <a:endParaRPr lang="en-GB"/>
          </a:p>
        </p:txBody>
      </p:sp>
    </p:spTree>
    <p:extLst>
      <p:ext uri="{BB962C8B-B14F-4D97-AF65-F5344CB8AC3E}">
        <p14:creationId xmlns:p14="http://schemas.microsoft.com/office/powerpoint/2010/main" val="30019750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2988" y="696913"/>
            <a:ext cx="4924425" cy="348615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dirty="0" smtClean="0"/>
              <a:t>4.2.23 Childcare facilities indicator [For: PRU / AP only] Indicates whether the PRU / AP has childcare facilities.</a:t>
            </a:r>
          </a:p>
          <a:p>
            <a:pPr marL="171450" indent="-171450">
              <a:buFont typeface="Arial" pitchFamily="34" charset="0"/>
              <a:buChar char="•"/>
            </a:pPr>
            <a:endParaRPr lang="en-GB" dirty="0" smtClean="0"/>
          </a:p>
        </p:txBody>
      </p:sp>
      <p:sp>
        <p:nvSpPr>
          <p:cNvPr id="4" name="Slide Number Placeholder 3"/>
          <p:cNvSpPr>
            <a:spLocks noGrp="1"/>
          </p:cNvSpPr>
          <p:nvPr>
            <p:ph type="sldNum" sz="quarter" idx="10"/>
          </p:nvPr>
        </p:nvSpPr>
        <p:spPr/>
        <p:txBody>
          <a:bodyPr/>
          <a:lstStyle/>
          <a:p>
            <a:fld id="{003DF7EC-2998-4EA2-8CBD-0E3BD9F81F85}" type="slidenum">
              <a:rPr lang="en-GB" smtClean="0"/>
              <a:t>51</a:t>
            </a:fld>
            <a:endParaRPr lang="en-GB"/>
          </a:p>
        </p:txBody>
      </p:sp>
    </p:spTree>
    <p:extLst>
      <p:ext uri="{BB962C8B-B14F-4D97-AF65-F5344CB8AC3E}">
        <p14:creationId xmlns:p14="http://schemas.microsoft.com/office/powerpoint/2010/main" val="30019750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2988" y="696913"/>
            <a:ext cx="4924425" cy="348615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GB" i="0" dirty="0"/>
          </a:p>
        </p:txBody>
      </p:sp>
      <p:sp>
        <p:nvSpPr>
          <p:cNvPr id="4" name="Slide Number Placeholder 3"/>
          <p:cNvSpPr>
            <a:spLocks noGrp="1"/>
          </p:cNvSpPr>
          <p:nvPr>
            <p:ph type="sldNum" sz="quarter" idx="10"/>
          </p:nvPr>
        </p:nvSpPr>
        <p:spPr/>
        <p:txBody>
          <a:bodyPr/>
          <a:lstStyle/>
          <a:p>
            <a:fld id="{003DF7EC-2998-4EA2-8CBD-0E3BD9F81F85}" type="slidenum">
              <a:rPr lang="en-GB" smtClean="0"/>
              <a:t>52</a:t>
            </a:fld>
            <a:endParaRPr lang="en-GB"/>
          </a:p>
        </p:txBody>
      </p:sp>
    </p:spTree>
    <p:extLst>
      <p:ext uri="{BB962C8B-B14F-4D97-AF65-F5344CB8AC3E}">
        <p14:creationId xmlns:p14="http://schemas.microsoft.com/office/powerpoint/2010/main" val="30019750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2988" y="696913"/>
            <a:ext cx="4924425" cy="348615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GB" i="0" dirty="0"/>
          </a:p>
        </p:txBody>
      </p:sp>
      <p:sp>
        <p:nvSpPr>
          <p:cNvPr id="4" name="Slide Number Placeholder 3"/>
          <p:cNvSpPr>
            <a:spLocks noGrp="1"/>
          </p:cNvSpPr>
          <p:nvPr>
            <p:ph type="sldNum" sz="quarter" idx="10"/>
          </p:nvPr>
        </p:nvSpPr>
        <p:spPr/>
        <p:txBody>
          <a:bodyPr/>
          <a:lstStyle/>
          <a:p>
            <a:fld id="{003DF7EC-2998-4EA2-8CBD-0E3BD9F81F85}" type="slidenum">
              <a:rPr lang="en-GB" smtClean="0"/>
              <a:t>53</a:t>
            </a:fld>
            <a:endParaRPr lang="en-GB"/>
          </a:p>
        </p:txBody>
      </p:sp>
    </p:spTree>
    <p:extLst>
      <p:ext uri="{BB962C8B-B14F-4D97-AF65-F5344CB8AC3E}">
        <p14:creationId xmlns:p14="http://schemas.microsoft.com/office/powerpoint/2010/main" val="30019750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GB" i="0" dirty="0"/>
          </a:p>
        </p:txBody>
      </p:sp>
      <p:sp>
        <p:nvSpPr>
          <p:cNvPr id="4" name="Slide Number Placeholder 3"/>
          <p:cNvSpPr>
            <a:spLocks noGrp="1"/>
          </p:cNvSpPr>
          <p:nvPr>
            <p:ph type="sldNum" sz="quarter" idx="10"/>
          </p:nvPr>
        </p:nvSpPr>
        <p:spPr/>
        <p:txBody>
          <a:bodyPr/>
          <a:lstStyle/>
          <a:p>
            <a:fld id="{003DF7EC-2998-4EA2-8CBD-0E3BD9F81F85}" type="slidenum">
              <a:rPr lang="en-GB" smtClean="0"/>
              <a:t>54</a:t>
            </a:fld>
            <a:endParaRPr lang="en-GB"/>
          </a:p>
        </p:txBody>
      </p:sp>
    </p:spTree>
    <p:extLst>
      <p:ext uri="{BB962C8B-B14F-4D97-AF65-F5344CB8AC3E}">
        <p14:creationId xmlns:p14="http://schemas.microsoft.com/office/powerpoint/2010/main" val="30019750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2988" y="696913"/>
            <a:ext cx="4924425" cy="348615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GB" i="0" dirty="0"/>
          </a:p>
        </p:txBody>
      </p:sp>
      <p:sp>
        <p:nvSpPr>
          <p:cNvPr id="4" name="Slide Number Placeholder 3"/>
          <p:cNvSpPr>
            <a:spLocks noGrp="1"/>
          </p:cNvSpPr>
          <p:nvPr>
            <p:ph type="sldNum" sz="quarter" idx="10"/>
          </p:nvPr>
        </p:nvSpPr>
        <p:spPr/>
        <p:txBody>
          <a:bodyPr/>
          <a:lstStyle/>
          <a:p>
            <a:fld id="{003DF7EC-2998-4EA2-8CBD-0E3BD9F81F85}" type="slidenum">
              <a:rPr lang="en-GB" smtClean="0"/>
              <a:t>55</a:t>
            </a:fld>
            <a:endParaRPr lang="en-GB"/>
          </a:p>
        </p:txBody>
      </p:sp>
    </p:spTree>
    <p:extLst>
      <p:ext uri="{BB962C8B-B14F-4D97-AF65-F5344CB8AC3E}">
        <p14:creationId xmlns:p14="http://schemas.microsoft.com/office/powerpoint/2010/main" val="30019750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GB" i="0" dirty="0"/>
          </a:p>
        </p:txBody>
      </p:sp>
      <p:sp>
        <p:nvSpPr>
          <p:cNvPr id="4" name="Slide Number Placeholder 3"/>
          <p:cNvSpPr>
            <a:spLocks noGrp="1"/>
          </p:cNvSpPr>
          <p:nvPr>
            <p:ph type="sldNum" sz="quarter" idx="10"/>
          </p:nvPr>
        </p:nvSpPr>
        <p:spPr/>
        <p:txBody>
          <a:bodyPr/>
          <a:lstStyle/>
          <a:p>
            <a:fld id="{003DF7EC-2998-4EA2-8CBD-0E3BD9F81F85}" type="slidenum">
              <a:rPr lang="en-GB" smtClean="0"/>
              <a:t>56</a:t>
            </a:fld>
            <a:endParaRPr lang="en-GB"/>
          </a:p>
        </p:txBody>
      </p:sp>
    </p:spTree>
    <p:extLst>
      <p:ext uri="{BB962C8B-B14F-4D97-AF65-F5344CB8AC3E}">
        <p14:creationId xmlns:p14="http://schemas.microsoft.com/office/powerpoint/2010/main" val="30019750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GB" i="0" dirty="0"/>
          </a:p>
        </p:txBody>
      </p:sp>
      <p:sp>
        <p:nvSpPr>
          <p:cNvPr id="4" name="Slide Number Placeholder 3"/>
          <p:cNvSpPr>
            <a:spLocks noGrp="1"/>
          </p:cNvSpPr>
          <p:nvPr>
            <p:ph type="sldNum" sz="quarter" idx="10"/>
          </p:nvPr>
        </p:nvSpPr>
        <p:spPr/>
        <p:txBody>
          <a:bodyPr/>
          <a:lstStyle/>
          <a:p>
            <a:fld id="{003DF7EC-2998-4EA2-8CBD-0E3BD9F81F85}" type="slidenum">
              <a:rPr lang="en-GB" smtClean="0"/>
              <a:t>57</a:t>
            </a:fld>
            <a:endParaRPr lang="en-GB"/>
          </a:p>
        </p:txBody>
      </p:sp>
    </p:spTree>
    <p:extLst>
      <p:ext uri="{BB962C8B-B14F-4D97-AF65-F5344CB8AC3E}">
        <p14:creationId xmlns:p14="http://schemas.microsoft.com/office/powerpoint/2010/main" val="30019750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2988" y="696913"/>
            <a:ext cx="4924425" cy="348615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GB" i="0" dirty="0"/>
          </a:p>
        </p:txBody>
      </p:sp>
      <p:sp>
        <p:nvSpPr>
          <p:cNvPr id="4" name="Slide Number Placeholder 3"/>
          <p:cNvSpPr>
            <a:spLocks noGrp="1"/>
          </p:cNvSpPr>
          <p:nvPr>
            <p:ph type="sldNum" sz="quarter" idx="10"/>
          </p:nvPr>
        </p:nvSpPr>
        <p:spPr/>
        <p:txBody>
          <a:bodyPr/>
          <a:lstStyle/>
          <a:p>
            <a:fld id="{003DF7EC-2998-4EA2-8CBD-0E3BD9F81F85}" type="slidenum">
              <a:rPr lang="en-GB" smtClean="0"/>
              <a:t>58</a:t>
            </a:fld>
            <a:endParaRPr lang="en-GB"/>
          </a:p>
        </p:txBody>
      </p:sp>
    </p:spTree>
    <p:extLst>
      <p:ext uri="{BB962C8B-B14F-4D97-AF65-F5344CB8AC3E}">
        <p14:creationId xmlns:p14="http://schemas.microsoft.com/office/powerpoint/2010/main" val="30019750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GB" i="0" dirty="0"/>
          </a:p>
        </p:txBody>
      </p:sp>
      <p:sp>
        <p:nvSpPr>
          <p:cNvPr id="4" name="Slide Number Placeholder 3"/>
          <p:cNvSpPr>
            <a:spLocks noGrp="1"/>
          </p:cNvSpPr>
          <p:nvPr>
            <p:ph type="sldNum" sz="quarter" idx="10"/>
          </p:nvPr>
        </p:nvSpPr>
        <p:spPr/>
        <p:txBody>
          <a:bodyPr/>
          <a:lstStyle/>
          <a:p>
            <a:fld id="{003DF7EC-2998-4EA2-8CBD-0E3BD9F81F85}" type="slidenum">
              <a:rPr lang="en-GB" smtClean="0"/>
              <a:t>6</a:t>
            </a:fld>
            <a:endParaRPr lang="en-GB"/>
          </a:p>
        </p:txBody>
      </p:sp>
    </p:spTree>
    <p:extLst>
      <p:ext uri="{BB962C8B-B14F-4D97-AF65-F5344CB8AC3E}">
        <p14:creationId xmlns:p14="http://schemas.microsoft.com/office/powerpoint/2010/main" val="30019750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a:p>
            <a:endParaRPr lang="en-US" altLang="en-US" dirty="0" smtClean="0"/>
          </a:p>
          <a:p>
            <a:endParaRPr lang="en-GB"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a:pPr eaLnBrk="1" hangingPunct="1"/>
              <a:t>61</a:t>
            </a:fld>
            <a:endParaRPr lang="en-GB" alt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a:p>
            <a:endParaRPr lang="en-US" altLang="en-US" dirty="0" smtClean="0"/>
          </a:p>
          <a:p>
            <a:endParaRPr lang="en-GB"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a:pPr eaLnBrk="1" hangingPunct="1"/>
              <a:t>62</a:t>
            </a:fld>
            <a:endParaRPr lang="en-GB" altLang="en-US"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a:p>
            <a:endParaRPr lang="en-US" altLang="en-US" dirty="0" smtClean="0"/>
          </a:p>
          <a:p>
            <a:endParaRPr lang="en-GB"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a:pPr eaLnBrk="1" hangingPunct="1"/>
              <a:t>65</a:t>
            </a:fld>
            <a:endParaRPr lang="en-GB" altLang="en-US" sz="12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a:p>
            <a:endParaRPr lang="en-US" altLang="en-US" dirty="0" smtClean="0"/>
          </a:p>
          <a:p>
            <a:endParaRPr lang="en-GB"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a:pPr eaLnBrk="1" hangingPunct="1"/>
              <a:t>66</a:t>
            </a:fld>
            <a:endParaRPr lang="en-GB" altLang="en-US"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a:p>
            <a:endParaRPr lang="en-US" altLang="en-US" dirty="0" smtClean="0"/>
          </a:p>
          <a:p>
            <a:endParaRPr lang="en-GB"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a:pPr eaLnBrk="1" hangingPunct="1"/>
              <a:t>69</a:t>
            </a:fld>
            <a:endParaRPr lang="en-GB"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GB" i="0" dirty="0"/>
          </a:p>
        </p:txBody>
      </p:sp>
      <p:sp>
        <p:nvSpPr>
          <p:cNvPr id="4" name="Slide Number Placeholder 3"/>
          <p:cNvSpPr>
            <a:spLocks noGrp="1"/>
          </p:cNvSpPr>
          <p:nvPr>
            <p:ph type="sldNum" sz="quarter" idx="10"/>
          </p:nvPr>
        </p:nvSpPr>
        <p:spPr/>
        <p:txBody>
          <a:bodyPr/>
          <a:lstStyle/>
          <a:p>
            <a:fld id="{003DF7EC-2998-4EA2-8CBD-0E3BD9F81F85}" type="slidenum">
              <a:rPr lang="en-GB" smtClean="0"/>
              <a:t>7</a:t>
            </a:fld>
            <a:endParaRPr lang="en-GB"/>
          </a:p>
        </p:txBody>
      </p:sp>
    </p:spTree>
    <p:extLst>
      <p:ext uri="{BB962C8B-B14F-4D97-AF65-F5344CB8AC3E}">
        <p14:creationId xmlns:p14="http://schemas.microsoft.com/office/powerpoint/2010/main" val="30019750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a:p>
            <a:endParaRPr lang="en-US" altLang="en-US" dirty="0" smtClean="0"/>
          </a:p>
          <a:p>
            <a:endParaRPr lang="en-GB"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a:pPr eaLnBrk="1" hangingPunct="1"/>
              <a:t>70</a:t>
            </a:fld>
            <a:endParaRPr lang="en-GB" altLang="en-US"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a:p>
            <a:endParaRPr lang="en-US" altLang="en-US" dirty="0" smtClean="0"/>
          </a:p>
          <a:p>
            <a:endParaRPr lang="en-GB"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a:pPr eaLnBrk="1" hangingPunct="1"/>
              <a:t>73</a:t>
            </a:fld>
            <a:endParaRPr lang="en-GB" altLang="en-US" sz="12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a:p>
            <a:endParaRPr lang="en-US" altLang="en-US" dirty="0" smtClean="0"/>
          </a:p>
          <a:p>
            <a:endParaRPr lang="en-GB"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a:pPr eaLnBrk="1" hangingPunct="1"/>
              <a:t>74</a:t>
            </a:fld>
            <a:endParaRPr lang="en-GB" altLang="en-US" sz="12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Between the spring and summer 2017:</a:t>
            </a:r>
          </a:p>
          <a:p>
            <a:endParaRPr lang="en-GB" sz="1200" kern="1200" dirty="0" smtClean="0">
              <a:solidFill>
                <a:schemeClr val="tx1"/>
              </a:solidFill>
              <a:effectLst/>
              <a:latin typeface="+mn-lt"/>
              <a:ea typeface="+mn-ea"/>
              <a:cs typeface="+mn-cs"/>
            </a:endParaRPr>
          </a:p>
          <a:p>
            <a:pPr marL="628650" lvl="1" indent="-171450">
              <a:buFont typeface="Wingdings" panose="05000000000000000000" pitchFamily="2" charset="2"/>
              <a:buChar char="Ø"/>
            </a:pPr>
            <a:r>
              <a:rPr lang="en-GB" sz="1200" kern="1200" dirty="0" smtClean="0">
                <a:solidFill>
                  <a:schemeClr val="tx1"/>
                </a:solidFill>
                <a:effectLst/>
                <a:latin typeface="+mn-lt"/>
                <a:ea typeface="+mn-ea"/>
                <a:cs typeface="+mn-cs"/>
              </a:rPr>
              <a:t>The  number of amendments made to part-time flag more than halved from 212 to 90 </a:t>
            </a:r>
          </a:p>
          <a:p>
            <a:pPr marL="628650" lvl="1" indent="-171450">
              <a:buFont typeface="Wingdings" panose="05000000000000000000" pitchFamily="2" charset="2"/>
              <a:buChar char="Ø"/>
            </a:pPr>
            <a:endParaRPr lang="en-GB" sz="1200" kern="1200" dirty="0" smtClean="0">
              <a:solidFill>
                <a:schemeClr val="tx1"/>
              </a:solidFill>
              <a:effectLst/>
              <a:latin typeface="+mn-lt"/>
              <a:ea typeface="+mn-ea"/>
              <a:cs typeface="+mn-cs"/>
            </a:endParaRPr>
          </a:p>
          <a:p>
            <a:pPr marL="628650" lvl="1" indent="-171450">
              <a:buFont typeface="Wingdings" panose="05000000000000000000" pitchFamily="2" charset="2"/>
              <a:buChar char="Ø"/>
            </a:pPr>
            <a:r>
              <a:rPr lang="en-GB" sz="1200" kern="1200" dirty="0" smtClean="0">
                <a:solidFill>
                  <a:schemeClr val="tx1"/>
                </a:solidFill>
                <a:effectLst/>
                <a:latin typeface="+mn-lt"/>
                <a:ea typeface="+mn-ea"/>
                <a:cs typeface="+mn-cs"/>
              </a:rPr>
              <a:t>Amendment to universal lunches fell from 40 to two.</a:t>
            </a:r>
          </a:p>
          <a:p>
            <a:pPr marL="628650" lvl="1" indent="-171450">
              <a:buFont typeface="Wingdings" panose="05000000000000000000" pitchFamily="2" charset="2"/>
              <a:buChar char="Ø"/>
            </a:pPr>
            <a:endParaRPr lang="en-GB" sz="1200" kern="1200" dirty="0" smtClean="0">
              <a:solidFill>
                <a:schemeClr val="tx1"/>
              </a:solidFill>
              <a:effectLst/>
              <a:latin typeface="+mn-lt"/>
              <a:ea typeface="+mn-ea"/>
              <a:cs typeface="+mn-cs"/>
            </a:endParaRPr>
          </a:p>
          <a:p>
            <a:pPr marL="628650" lvl="1" indent="-171450">
              <a:buFont typeface="Wingdings" panose="05000000000000000000" pitchFamily="2" charset="2"/>
              <a:buChar char="Ø"/>
            </a:pPr>
            <a:r>
              <a:rPr lang="en-GB" sz="1200" kern="1200" dirty="0" smtClean="0">
                <a:solidFill>
                  <a:schemeClr val="tx1"/>
                </a:solidFill>
                <a:effectLst/>
                <a:latin typeface="+mn-lt"/>
                <a:ea typeface="+mn-ea"/>
                <a:cs typeface="+mn-cs"/>
              </a:rPr>
              <a:t>Amendments to the language field down from 107 to 20</a:t>
            </a:r>
          </a:p>
          <a:p>
            <a:pPr marL="457174" lvl="1" indent="0">
              <a:spcBef>
                <a:spcPct val="0"/>
              </a:spcBef>
              <a:buFont typeface="Wingdings" pitchFamily="2" charset="2"/>
              <a:buNone/>
            </a:pPr>
            <a:endParaRPr lang="en-US" altLang="en-US" dirty="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5EC582A9-23C6-48A2-86E2-624845C78945}" type="slidenum">
              <a:rPr lang="en-GB" altLang="en-US" sz="1200"/>
              <a:pPr eaLnBrk="1" hangingPunct="1"/>
              <a:t>77</a:t>
            </a:fld>
            <a:endParaRPr lang="en-GB" altLang="en-US" sz="12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5EC582A9-23C6-48A2-86E2-624845C78945}" type="slidenum">
              <a:rPr lang="en-GB" altLang="en-US" sz="1200"/>
              <a:pPr eaLnBrk="1" hangingPunct="1"/>
              <a:t>78</a:t>
            </a:fld>
            <a:endParaRPr lang="en-GB" altLang="en-US" sz="12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Unique Learner Numbers</a:t>
            </a:r>
          </a:p>
          <a:p>
            <a:r>
              <a:rPr lang="en-US" altLang="en-US" dirty="0" smtClean="0"/>
              <a:t>Learning Records Service (previously known as the Managing Information Across Partners </a:t>
            </a:r>
            <a:r>
              <a:rPr lang="en-US" altLang="en-US" dirty="0" err="1" smtClean="0"/>
              <a:t>Programme</a:t>
            </a:r>
            <a:r>
              <a:rPr lang="en-US" altLang="en-US" dirty="0" smtClean="0"/>
              <a:t>) issues and maintains a ULN record for applicable students. ULNs can be obtained in one or more of the following ways:</a:t>
            </a:r>
          </a:p>
          <a:p>
            <a:r>
              <a:rPr lang="en-US" altLang="en-US" dirty="0" smtClean="0"/>
              <a:t>•The </a:t>
            </a:r>
            <a:r>
              <a:rPr lang="en-US" altLang="en-US" dirty="0" err="1" smtClean="0"/>
              <a:t>DfE</a:t>
            </a:r>
            <a:r>
              <a:rPr lang="en-US" altLang="en-US" dirty="0" smtClean="0"/>
              <a:t> ULN service to upload a CTF file via a web page on the S2S website (http://www.education.gov.uk/researchandstatistics/datatdatam/s2s/a0064650/school-to-school-s2s).</a:t>
            </a:r>
          </a:p>
          <a:p>
            <a:r>
              <a:rPr lang="en-US" altLang="en-US" dirty="0" smtClean="0"/>
              <a:t>•The Learner Registration Service Web Portal to obtain individual ULNs (https://www.gov.uk/government/collections/learning-records-service).</a:t>
            </a:r>
          </a:p>
          <a:p>
            <a:r>
              <a:rPr lang="en-US" altLang="en-US" dirty="0" smtClean="0"/>
              <a:t>•The Key to Success website (</a:t>
            </a:r>
            <a:r>
              <a:rPr lang="en-US" altLang="en-US" dirty="0" smtClean="0">
                <a:hlinkClick r:id="rId3"/>
              </a:rPr>
              <a:t>https://www.keytosuccess.education.gov.uk/</a:t>
            </a:r>
            <a:r>
              <a:rPr lang="en-US" altLang="en-US" dirty="0" smtClean="0"/>
              <a:t>).</a:t>
            </a:r>
          </a:p>
          <a:p>
            <a:endParaRPr lang="en-US" altLang="en-US" dirty="0" smtClean="0"/>
          </a:p>
          <a:p>
            <a:r>
              <a:rPr lang="en-US" altLang="en-US" b="1" dirty="0" smtClean="0"/>
              <a:t>The Post 16 Learning Aims</a:t>
            </a:r>
          </a:p>
          <a:p>
            <a:r>
              <a:rPr lang="en-US" altLang="en-US" dirty="0" smtClean="0"/>
              <a:t>Collected once a year for students for whom the school wishes to claim Post 16 funding from the Education and Skills Funding Agency (ESFA), who were/are in National Curriculum Year Group (Year Taught In) 12 or above during the period from 01/08/2016 to 05/10/2017. </a:t>
            </a:r>
          </a:p>
          <a:p>
            <a:r>
              <a:rPr lang="en-US" altLang="en-US" dirty="0" smtClean="0"/>
              <a:t>It is important to ensure that the information entered in Course Manager is up-to-date and accurate before starting the return.</a:t>
            </a:r>
          </a:p>
          <a:p>
            <a:endParaRPr lang="en-US"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Youth support services Agreement (YSSA) status/ </a:t>
            </a:r>
            <a:r>
              <a:rPr lang="en-US" altLang="en-US" b="1" dirty="0" err="1" smtClean="0"/>
              <a:t>Connexions</a:t>
            </a:r>
            <a:r>
              <a:rPr lang="en-US" altLang="en-US" b="1" dirty="0" smtClean="0"/>
              <a:t> agreement</a:t>
            </a:r>
          </a:p>
          <a:p>
            <a:r>
              <a:rPr lang="en-US" altLang="en-US" dirty="0" smtClean="0"/>
              <a:t>This data item should be returned for all pupils who are aged 12 and above (as at 31 August 2016).</a:t>
            </a:r>
          </a:p>
          <a:p>
            <a:r>
              <a:rPr lang="en-US" altLang="en-US" dirty="0" smtClean="0"/>
              <a:t>If it is not completed the system will default to ‘unsought’. The return should be recorded as either:  Obtained, Refused or Sought no reply.</a:t>
            </a:r>
          </a:p>
          <a:p>
            <a:endParaRPr lang="en-US" altLang="en-US" dirty="0" smtClean="0"/>
          </a:p>
          <a:p>
            <a:endParaRPr lang="en-US" altLang="en-US" dirty="0" smtClean="0"/>
          </a:p>
          <a:p>
            <a:endParaRPr lang="en-US" altLang="en-US" dirty="0"/>
          </a:p>
          <a:p>
            <a:endParaRPr lang="en-US" altLang="en-US" dirty="0" smtClean="0"/>
          </a:p>
          <a:p>
            <a:endParaRPr lang="en-US" altLang="en-US" dirty="0" smtClean="0"/>
          </a:p>
          <a:p>
            <a:endParaRPr lang="en-US" altLang="en-US" dirty="0" smtClean="0"/>
          </a:p>
          <a:p>
            <a:endParaRPr lang="en-US" altLang="en-US" dirty="0"/>
          </a:p>
          <a:p>
            <a:endParaRPr lang="en-US"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09" indent="-285734" eaLnBrk="0" hangingPunct="0">
              <a:defRPr sz="2000">
                <a:solidFill>
                  <a:schemeClr val="tx1"/>
                </a:solidFill>
                <a:latin typeface="Calibri" pitchFamily="34" charset="0"/>
                <a:ea typeface="ヒラギノ角ゴ Pro W3" pitchFamily="-84" charset="-128"/>
              </a:defRPr>
            </a:lvl2pPr>
            <a:lvl3pPr marL="1142937" indent="-228587" eaLnBrk="0" hangingPunct="0">
              <a:defRPr sz="2000">
                <a:solidFill>
                  <a:schemeClr val="tx1"/>
                </a:solidFill>
                <a:latin typeface="Calibri" pitchFamily="34" charset="0"/>
                <a:ea typeface="ヒラギノ角ゴ Pro W3" pitchFamily="-84" charset="-128"/>
              </a:defRPr>
            </a:lvl3pPr>
            <a:lvl4pPr marL="1600111" indent="-228587" eaLnBrk="0" hangingPunct="0">
              <a:defRPr sz="2000">
                <a:solidFill>
                  <a:schemeClr val="tx1"/>
                </a:solidFill>
                <a:latin typeface="Calibri" pitchFamily="34" charset="0"/>
                <a:ea typeface="ヒラギノ角ゴ Pro W3" pitchFamily="-84" charset="-128"/>
              </a:defRPr>
            </a:lvl4pPr>
            <a:lvl5pPr marL="2057287" indent="-228587" eaLnBrk="0" hangingPunct="0">
              <a:defRPr sz="2000">
                <a:solidFill>
                  <a:schemeClr val="tx1"/>
                </a:solidFill>
                <a:latin typeface="Calibri" pitchFamily="34" charset="0"/>
                <a:ea typeface="ヒラギノ角ゴ Pro W3" pitchFamily="-84" charset="-128"/>
              </a:defRPr>
            </a:lvl5pPr>
            <a:lvl6pPr marL="251446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63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8811"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5985" indent="-228587" defTabSz="496860"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a:pPr eaLnBrk="1" hangingPunct="1"/>
              <a:t>79</a:t>
            </a:fld>
            <a:endParaRPr lang="en-GB"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GB" i="0" dirty="0"/>
          </a:p>
        </p:txBody>
      </p:sp>
      <p:sp>
        <p:nvSpPr>
          <p:cNvPr id="4" name="Slide Number Placeholder 3"/>
          <p:cNvSpPr>
            <a:spLocks noGrp="1"/>
          </p:cNvSpPr>
          <p:nvPr>
            <p:ph type="sldNum" sz="quarter" idx="10"/>
          </p:nvPr>
        </p:nvSpPr>
        <p:spPr/>
        <p:txBody>
          <a:bodyPr/>
          <a:lstStyle/>
          <a:p>
            <a:fld id="{003DF7EC-2998-4EA2-8CBD-0E3BD9F81F85}" type="slidenum">
              <a:rPr lang="en-GB" smtClean="0"/>
              <a:t>8</a:t>
            </a:fld>
            <a:endParaRPr lang="en-GB"/>
          </a:p>
        </p:txBody>
      </p:sp>
    </p:spTree>
    <p:extLst>
      <p:ext uri="{BB962C8B-B14F-4D97-AF65-F5344CB8AC3E}">
        <p14:creationId xmlns:p14="http://schemas.microsoft.com/office/powerpoint/2010/main" val="30019750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50" indent="-285750" eaLnBrk="0" hangingPunct="0">
              <a:defRPr sz="2000">
                <a:solidFill>
                  <a:schemeClr val="tx1"/>
                </a:solidFill>
                <a:latin typeface="Calibri" pitchFamily="34" charset="0"/>
                <a:ea typeface="ヒラギノ角ゴ Pro W3" pitchFamily="-84" charset="-128"/>
              </a:defRPr>
            </a:lvl2pPr>
            <a:lvl3pPr marL="1143000" indent="-228600" eaLnBrk="0" hangingPunct="0">
              <a:defRPr sz="2000">
                <a:solidFill>
                  <a:schemeClr val="tx1"/>
                </a:solidFill>
                <a:latin typeface="Calibri" pitchFamily="34" charset="0"/>
                <a:ea typeface="ヒラギノ角ゴ Pro W3" pitchFamily="-84" charset="-128"/>
              </a:defRPr>
            </a:lvl3pPr>
            <a:lvl4pPr marL="1600200" indent="-228600" eaLnBrk="0" hangingPunct="0">
              <a:defRPr sz="2000">
                <a:solidFill>
                  <a:schemeClr val="tx1"/>
                </a:solidFill>
                <a:latin typeface="Calibri" pitchFamily="34" charset="0"/>
                <a:ea typeface="ヒラギノ角ゴ Pro W3" pitchFamily="-84" charset="-128"/>
              </a:defRPr>
            </a:lvl4pPr>
            <a:lvl5pPr marL="2057400" indent="-228600" eaLnBrk="0" hangingPunct="0">
              <a:defRPr sz="2000">
                <a:solidFill>
                  <a:schemeClr val="tx1"/>
                </a:solidFill>
                <a:latin typeface="Calibri" pitchFamily="34" charset="0"/>
                <a:ea typeface="ヒラギノ角ゴ Pro W3" pitchFamily="-84" charset="-128"/>
              </a:defRPr>
            </a:lvl5pPr>
            <a:lvl6pPr marL="25146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8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90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62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smtClean="0"/>
              <a:pPr eaLnBrk="1" hangingPunct="1"/>
              <a:t>81</a:t>
            </a:fld>
            <a:endParaRPr lang="en-GB" altLang="en-US" sz="120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50" indent="-285750" eaLnBrk="0" hangingPunct="0">
              <a:defRPr sz="2000">
                <a:solidFill>
                  <a:schemeClr val="tx1"/>
                </a:solidFill>
                <a:latin typeface="Calibri" pitchFamily="34" charset="0"/>
                <a:ea typeface="ヒラギノ角ゴ Pro W3" pitchFamily="-84" charset="-128"/>
              </a:defRPr>
            </a:lvl2pPr>
            <a:lvl3pPr marL="1143000" indent="-228600" eaLnBrk="0" hangingPunct="0">
              <a:defRPr sz="2000">
                <a:solidFill>
                  <a:schemeClr val="tx1"/>
                </a:solidFill>
                <a:latin typeface="Calibri" pitchFamily="34" charset="0"/>
                <a:ea typeface="ヒラギノ角ゴ Pro W3" pitchFamily="-84" charset="-128"/>
              </a:defRPr>
            </a:lvl3pPr>
            <a:lvl4pPr marL="1600200" indent="-228600" eaLnBrk="0" hangingPunct="0">
              <a:defRPr sz="2000">
                <a:solidFill>
                  <a:schemeClr val="tx1"/>
                </a:solidFill>
                <a:latin typeface="Calibri" pitchFamily="34" charset="0"/>
                <a:ea typeface="ヒラギノ角ゴ Pro W3" pitchFamily="-84" charset="-128"/>
              </a:defRPr>
            </a:lvl4pPr>
            <a:lvl5pPr marL="2057400" indent="-228600" eaLnBrk="0" hangingPunct="0">
              <a:defRPr sz="2000">
                <a:solidFill>
                  <a:schemeClr val="tx1"/>
                </a:solidFill>
                <a:latin typeface="Calibri" pitchFamily="34" charset="0"/>
                <a:ea typeface="ヒラギノ角ゴ Pro W3" pitchFamily="-84" charset="-128"/>
              </a:defRPr>
            </a:lvl5pPr>
            <a:lvl6pPr marL="25146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8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90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62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smtClean="0"/>
              <a:pPr eaLnBrk="1" hangingPunct="1"/>
              <a:t>82</a:t>
            </a:fld>
            <a:endParaRPr lang="en-GB" altLang="en-US" sz="120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50" indent="-285750" eaLnBrk="0" hangingPunct="0">
              <a:defRPr sz="2000">
                <a:solidFill>
                  <a:schemeClr val="tx1"/>
                </a:solidFill>
                <a:latin typeface="Calibri" pitchFamily="34" charset="0"/>
                <a:ea typeface="ヒラギノ角ゴ Pro W3" pitchFamily="-84" charset="-128"/>
              </a:defRPr>
            </a:lvl2pPr>
            <a:lvl3pPr marL="1143000" indent="-228600" eaLnBrk="0" hangingPunct="0">
              <a:defRPr sz="2000">
                <a:solidFill>
                  <a:schemeClr val="tx1"/>
                </a:solidFill>
                <a:latin typeface="Calibri" pitchFamily="34" charset="0"/>
                <a:ea typeface="ヒラギノ角ゴ Pro W3" pitchFamily="-84" charset="-128"/>
              </a:defRPr>
            </a:lvl3pPr>
            <a:lvl4pPr marL="1600200" indent="-228600" eaLnBrk="0" hangingPunct="0">
              <a:defRPr sz="2000">
                <a:solidFill>
                  <a:schemeClr val="tx1"/>
                </a:solidFill>
                <a:latin typeface="Calibri" pitchFamily="34" charset="0"/>
                <a:ea typeface="ヒラギノ角ゴ Pro W3" pitchFamily="-84" charset="-128"/>
              </a:defRPr>
            </a:lvl4pPr>
            <a:lvl5pPr marL="2057400" indent="-228600" eaLnBrk="0" hangingPunct="0">
              <a:defRPr sz="2000">
                <a:solidFill>
                  <a:schemeClr val="tx1"/>
                </a:solidFill>
                <a:latin typeface="Calibri" pitchFamily="34" charset="0"/>
                <a:ea typeface="ヒラギノ角ゴ Pro W3" pitchFamily="-84" charset="-128"/>
              </a:defRPr>
            </a:lvl5pPr>
            <a:lvl6pPr marL="25146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8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90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62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smtClean="0"/>
              <a:pPr eaLnBrk="1" hangingPunct="1"/>
              <a:t>83</a:t>
            </a:fld>
            <a:endParaRPr lang="en-GB" altLang="en-US" sz="120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47537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Calibri" pitchFamily="34" charset="0"/>
                <a:ea typeface="ヒラギノ角ゴ Pro W3" pitchFamily="-84" charset="-128"/>
              </a:defRPr>
            </a:lvl1pPr>
            <a:lvl2pPr marL="742950" indent="-285750" eaLnBrk="0" hangingPunct="0">
              <a:defRPr sz="2000">
                <a:solidFill>
                  <a:schemeClr val="tx1"/>
                </a:solidFill>
                <a:latin typeface="Calibri" pitchFamily="34" charset="0"/>
                <a:ea typeface="ヒラギノ角ゴ Pro W3" pitchFamily="-84" charset="-128"/>
              </a:defRPr>
            </a:lvl2pPr>
            <a:lvl3pPr marL="1143000" indent="-228600" eaLnBrk="0" hangingPunct="0">
              <a:defRPr sz="2000">
                <a:solidFill>
                  <a:schemeClr val="tx1"/>
                </a:solidFill>
                <a:latin typeface="Calibri" pitchFamily="34" charset="0"/>
                <a:ea typeface="ヒラギノ角ゴ Pro W3" pitchFamily="-84" charset="-128"/>
              </a:defRPr>
            </a:lvl3pPr>
            <a:lvl4pPr marL="1600200" indent="-228600" eaLnBrk="0" hangingPunct="0">
              <a:defRPr sz="2000">
                <a:solidFill>
                  <a:schemeClr val="tx1"/>
                </a:solidFill>
                <a:latin typeface="Calibri" pitchFamily="34" charset="0"/>
                <a:ea typeface="ヒラギノ角ゴ Pro W3" pitchFamily="-84" charset="-128"/>
              </a:defRPr>
            </a:lvl4pPr>
            <a:lvl5pPr marL="2057400" indent="-228600" eaLnBrk="0" hangingPunct="0">
              <a:defRPr sz="2000">
                <a:solidFill>
                  <a:schemeClr val="tx1"/>
                </a:solidFill>
                <a:latin typeface="Calibri" pitchFamily="34" charset="0"/>
                <a:ea typeface="ヒラギノ角ゴ Pro W3" pitchFamily="-84" charset="-128"/>
              </a:defRPr>
            </a:lvl5pPr>
            <a:lvl6pPr marL="25146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6pPr>
            <a:lvl7pPr marL="29718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7pPr>
            <a:lvl8pPr marL="34290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8pPr>
            <a:lvl9pPr marL="3886200" indent="-228600" defTabSz="496888" eaLnBrk="0" fontAlgn="base" hangingPunct="0">
              <a:spcBef>
                <a:spcPct val="0"/>
              </a:spcBef>
              <a:spcAft>
                <a:spcPct val="0"/>
              </a:spcAft>
              <a:defRPr sz="2000">
                <a:solidFill>
                  <a:schemeClr val="tx1"/>
                </a:solidFill>
                <a:latin typeface="Calibri" pitchFamily="34" charset="0"/>
                <a:ea typeface="ヒラギノ角ゴ Pro W3" pitchFamily="-84" charset="-128"/>
              </a:defRPr>
            </a:lvl9pPr>
          </a:lstStyle>
          <a:p>
            <a:pPr eaLnBrk="1" hangingPunct="1"/>
            <a:fld id="{994251FF-2D77-488E-85FD-67BEEEE94544}" type="slidenum">
              <a:rPr lang="en-GB" altLang="en-US" sz="1200" smtClean="0"/>
              <a:pPr eaLnBrk="1" hangingPunct="1"/>
              <a:t>86</a:t>
            </a:fld>
            <a:endParaRPr lang="en-GB" altLang="en-US" sz="12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GB" i="0" dirty="0"/>
          </a:p>
        </p:txBody>
      </p:sp>
      <p:sp>
        <p:nvSpPr>
          <p:cNvPr id="4" name="Slide Number Placeholder 3"/>
          <p:cNvSpPr>
            <a:spLocks noGrp="1"/>
          </p:cNvSpPr>
          <p:nvPr>
            <p:ph type="sldNum" sz="quarter" idx="10"/>
          </p:nvPr>
        </p:nvSpPr>
        <p:spPr/>
        <p:txBody>
          <a:bodyPr/>
          <a:lstStyle/>
          <a:p>
            <a:fld id="{003DF7EC-2998-4EA2-8CBD-0E3BD9F81F85}" type="slidenum">
              <a:rPr lang="en-GB" smtClean="0"/>
              <a:t>9</a:t>
            </a:fld>
            <a:endParaRPr lang="en-GB"/>
          </a:p>
        </p:txBody>
      </p:sp>
    </p:spTree>
    <p:extLst>
      <p:ext uri="{BB962C8B-B14F-4D97-AF65-F5344CB8AC3E}">
        <p14:creationId xmlns:p14="http://schemas.microsoft.com/office/powerpoint/2010/main" val="3001975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03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5516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0787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738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98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849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7067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2861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670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311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529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7909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hyperlink" Target="https://www.gov.uk/guidance/pre-16-schools-funding-guidance-for-2018-to-2019" TargetMode="External"/><Relationship Id="rId4" Type="http://schemas.openxmlformats.org/officeDocument/2006/relationships/image" Target="../media/image2.emf"/></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mailto:childcare@walthamforest.gov.uk" TargetMode="External"/><Relationship Id="rId5" Type="http://schemas.openxmlformats.org/officeDocument/2006/relationships/hyperlink" Target="mailto:no-reply@oohubmail.com" TargetMode="Externa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mailto:childcare@walthamforest.gov.uk" TargetMode="External"/><Relationship Id="rId4" Type="http://schemas.openxmlformats.org/officeDocument/2006/relationships/hyperlink" Target="https://directory.walthamforest.gov.uk/"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emf"/></Relationships>
</file>

<file path=ppt/slides/_rels/slide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chart" Target="../charts/chart5.xml"/><Relationship Id="rId4" Type="http://schemas.openxmlformats.org/officeDocument/2006/relationships/image" Target="../media/image2.emf"/></Relationships>
</file>

<file path=ppt/slides/_rels/slide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chart" Target="../charts/chart6.xml"/><Relationship Id="rId4" Type="http://schemas.openxmlformats.org/officeDocument/2006/relationships/image" Target="../media/image2.emf"/></Relationships>
</file>

<file path=ppt/slides/_rels/slide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emf"/></Relationships>
</file>

<file path=ppt/slides/_rels/slide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emf"/></Relationships>
</file>

<file path=ppt/slides/_rels/slide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emf"/></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C316"/>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4" name="TextBox 3"/>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a:solidFill>
                  <a:prstClr val="white"/>
                </a:solidFill>
                <a:cs typeface="Calibri" pitchFamily="34" charset="0"/>
              </a:rPr>
              <a:t>Education Performance &amp; Information</a:t>
            </a:r>
          </a:p>
        </p:txBody>
      </p:sp>
      <p:sp>
        <p:nvSpPr>
          <p:cNvPr id="3" name="Rectangle 2"/>
          <p:cNvSpPr/>
          <p:nvPr/>
        </p:nvSpPr>
        <p:spPr>
          <a:xfrm>
            <a:off x="1" y="479040"/>
            <a:ext cx="9155116" cy="4897753"/>
          </a:xfrm>
          <a:prstGeom prst="rect">
            <a:avLst/>
          </a:prstGeom>
          <a:solidFill>
            <a:srgbClr val="00534E"/>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b="14354"/>
          <a:stretch>
            <a:fillRect/>
          </a:stretch>
        </p:blipFill>
        <p:spPr bwMode="auto">
          <a:xfrm>
            <a:off x="7542043" y="5844652"/>
            <a:ext cx="1107163" cy="5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86367" y="1844824"/>
            <a:ext cx="7274172" cy="2481588"/>
          </a:xfrm>
          <a:prstGeom prst="rect">
            <a:avLst/>
          </a:prstGeom>
          <a:noFill/>
        </p:spPr>
        <p:txBody>
          <a:bodyPr wrap="square" lIns="0" tIns="40074" rIns="0" bIns="40074" rtlCol="0" anchor="ctr" anchorCtr="0">
            <a:spAutoFit/>
          </a:bodyPr>
          <a:lstStyle/>
          <a:p>
            <a:r>
              <a:rPr lang="en-GB" sz="5000" b="1" dirty="0" smtClean="0">
                <a:solidFill>
                  <a:prstClr val="white"/>
                </a:solidFill>
                <a:cs typeface="Calibri" pitchFamily="34" charset="0"/>
              </a:rPr>
              <a:t>Schools Admin Data Group</a:t>
            </a:r>
          </a:p>
          <a:p>
            <a:endParaRPr lang="en-GB" sz="2000" b="1" dirty="0" smtClean="0">
              <a:solidFill>
                <a:prstClr val="white"/>
              </a:solidFill>
            </a:endParaRPr>
          </a:p>
          <a:p>
            <a:r>
              <a:rPr lang="en-GB" sz="4000" b="1" dirty="0" smtClean="0">
                <a:solidFill>
                  <a:prstClr val="white"/>
                </a:solidFill>
              </a:rPr>
              <a:t>20</a:t>
            </a:r>
            <a:r>
              <a:rPr lang="en-GB" sz="4000" b="1" baseline="30000" dirty="0" smtClean="0">
                <a:solidFill>
                  <a:prstClr val="white"/>
                </a:solidFill>
              </a:rPr>
              <a:t>th</a:t>
            </a:r>
            <a:r>
              <a:rPr lang="en-GB" sz="4000" b="1" dirty="0" smtClean="0">
                <a:solidFill>
                  <a:prstClr val="white"/>
                </a:solidFill>
              </a:rPr>
              <a:t> September, 2017</a:t>
            </a:r>
            <a:r>
              <a:rPr lang="en-GB" sz="4000" b="1" dirty="0" smtClean="0">
                <a:solidFill>
                  <a:prstClr val="white"/>
                </a:solidFill>
                <a:cs typeface="Calibri" pitchFamily="34" charset="0"/>
              </a:rPr>
              <a:t> </a:t>
            </a:r>
            <a:endParaRPr lang="en-GB" sz="4000" b="1" dirty="0">
              <a:solidFill>
                <a:prstClr val="white"/>
              </a:solidFill>
              <a:cs typeface="Calibri" pitchFamily="34" charset="0"/>
            </a:endParaRPr>
          </a:p>
          <a:p>
            <a:endParaRPr lang="en-GB" sz="3200" b="1" dirty="0">
              <a:solidFill>
                <a:schemeClr val="bg1"/>
              </a:solidFill>
              <a:cs typeface="Calibri" pitchFamily="34" charset="0"/>
            </a:endParaRPr>
          </a:p>
          <a:p>
            <a:endParaRPr lang="en-GB" sz="1400" b="1" dirty="0">
              <a:solidFill>
                <a:schemeClr val="bg1"/>
              </a:solidFill>
              <a:cs typeface="Calibri" pitchFamily="34" charset="0"/>
            </a:endParaRPr>
          </a:p>
        </p:txBody>
      </p:sp>
      <p:sp>
        <p:nvSpPr>
          <p:cNvPr id="8" name="TextBox 7"/>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Tree>
    <p:extLst>
      <p:ext uri="{BB962C8B-B14F-4D97-AF65-F5344CB8AC3E}">
        <p14:creationId xmlns:p14="http://schemas.microsoft.com/office/powerpoint/2010/main" val="41452573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015667 TEMP PAG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970" y="-2"/>
            <a:ext cx="9144000" cy="68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p:txBody>
          <a:bodyPr>
            <a:normAutofit fontScale="90000"/>
          </a:bodyPr>
          <a:lstStyle/>
          <a:p>
            <a:pPr algn="l" eaLnBrk="1" hangingPunct="1"/>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GB" sz="2800" b="1" dirty="0">
                <a:solidFill>
                  <a:srgbClr val="92C316"/>
                </a:solidFill>
                <a:ea typeface="ヒラギノ角ゴ Pro W3" pitchFamily="-84" charset="-128"/>
              </a:rPr>
              <a:t>Early Years Provider HUB (30 hours checker) </a:t>
            </a:r>
            <a:br>
              <a:rPr lang="en-GB" sz="2800" b="1" dirty="0">
                <a:solidFill>
                  <a:srgbClr val="92C316"/>
                </a:solidFill>
                <a:ea typeface="ヒラギノ角ゴ Pro W3" pitchFamily="-84" charset="-128"/>
              </a:rPr>
            </a:br>
            <a:r>
              <a:rPr lang="en-GB" sz="2800" dirty="0"/>
              <a:t/>
            </a:r>
            <a:br>
              <a:rPr lang="en-GB" sz="2800" dirty="0"/>
            </a:br>
            <a:endParaRPr lang="en-US" sz="2800" b="1" dirty="0">
              <a:solidFill>
                <a:srgbClr val="92C316"/>
              </a:solidFill>
              <a:ea typeface="ヒラギノ角ゴ Pro W3" pitchFamily="-84" charset="-128"/>
            </a:endParaRPr>
          </a:p>
        </p:txBody>
      </p:sp>
      <p:sp>
        <p:nvSpPr>
          <p:cNvPr id="3"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sp>
        <p:nvSpPr>
          <p:cNvPr id="2"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48" y="5728872"/>
            <a:ext cx="1372063" cy="7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KSikka\Desktop\Test3.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57676" y="1639612"/>
            <a:ext cx="8228649" cy="444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1074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015667 TEMP PAG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9144000" cy="68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p:txBody>
          <a:bodyPr>
            <a:normAutofit fontScale="90000"/>
          </a:bodyPr>
          <a:lstStyle/>
          <a:p>
            <a:pPr algn="l" eaLnBrk="1" hangingPunct="1"/>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2800" b="1" dirty="0">
                <a:solidFill>
                  <a:srgbClr val="92C316"/>
                </a:solidFill>
                <a:ea typeface="ヒラギノ角ゴ Pro W3" pitchFamily="-84" charset="-128"/>
              </a:rPr>
              <a:t>Step 5: Perform 30 Hours Code Validation Check</a:t>
            </a:r>
            <a:br>
              <a:rPr lang="en-US" sz="2800" b="1" dirty="0">
                <a:solidFill>
                  <a:srgbClr val="92C316"/>
                </a:solidFill>
                <a:ea typeface="ヒラギノ角ゴ Pro W3" pitchFamily="-84" charset="-128"/>
              </a:rPr>
            </a:br>
            <a:r>
              <a:rPr lang="en-GB" sz="2800" b="1" dirty="0">
                <a:solidFill>
                  <a:srgbClr val="92C316"/>
                </a:solidFill>
                <a:ea typeface="ヒラギノ角ゴ Pro W3" pitchFamily="-84" charset="-128"/>
              </a:rPr>
              <a:t/>
            </a:r>
            <a:br>
              <a:rPr lang="en-GB" sz="2800" b="1" dirty="0">
                <a:solidFill>
                  <a:srgbClr val="92C316"/>
                </a:solidFill>
                <a:ea typeface="ヒラギノ角ゴ Pro W3" pitchFamily="-84" charset="-128"/>
              </a:rPr>
            </a:br>
            <a:r>
              <a:rPr lang="en-GB" sz="2800" dirty="0"/>
              <a:t/>
            </a:r>
            <a:br>
              <a:rPr lang="en-GB" sz="2800" dirty="0"/>
            </a:br>
            <a:endParaRPr lang="en-US" sz="2800" b="1" dirty="0">
              <a:solidFill>
                <a:srgbClr val="92C316"/>
              </a:solidFill>
              <a:ea typeface="ヒラギノ角ゴ Pro W3" pitchFamily="-84" charset="-128"/>
            </a:endParaRPr>
          </a:p>
        </p:txBody>
      </p:sp>
      <p:sp>
        <p:nvSpPr>
          <p:cNvPr id="3"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sp>
        <p:nvSpPr>
          <p:cNvPr id="2"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48" y="5728872"/>
            <a:ext cx="1372063" cy="7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C:\Users\KSikka\Desktop\Test4.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70755" y="1417954"/>
            <a:ext cx="9002491" cy="4504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5496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015667 TEMP PAG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9144000" cy="68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p:txBody>
          <a:bodyPr>
            <a:normAutofit fontScale="90000"/>
          </a:bodyPr>
          <a:lstStyle/>
          <a:p>
            <a:pPr algn="l" eaLnBrk="1" hangingPunct="1"/>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2800" b="1" dirty="0">
                <a:solidFill>
                  <a:srgbClr val="92C316"/>
                </a:solidFill>
                <a:ea typeface="ヒラギノ角ゴ Pro W3" pitchFamily="-84" charset="-128"/>
              </a:rPr>
              <a:t>Step 5: Perform 30 Hours Code Validation Check (Part 2) </a:t>
            </a:r>
            <a:r>
              <a:rPr lang="en-GB" sz="2800" b="1" dirty="0">
                <a:solidFill>
                  <a:srgbClr val="92C316"/>
                </a:solidFill>
                <a:ea typeface="ヒラギノ角ゴ Pro W3" pitchFamily="-84" charset="-128"/>
              </a:rPr>
              <a:t/>
            </a:r>
            <a:br>
              <a:rPr lang="en-GB" sz="2800" b="1" dirty="0">
                <a:solidFill>
                  <a:srgbClr val="92C316"/>
                </a:solidFill>
                <a:ea typeface="ヒラギノ角ゴ Pro W3" pitchFamily="-84" charset="-128"/>
              </a:rPr>
            </a:br>
            <a:r>
              <a:rPr lang="en-GB" sz="2800" dirty="0"/>
              <a:t/>
            </a:r>
            <a:br>
              <a:rPr lang="en-GB" sz="2800" dirty="0"/>
            </a:br>
            <a:endParaRPr lang="en-US" sz="2800" b="1" dirty="0">
              <a:solidFill>
                <a:srgbClr val="92C316"/>
              </a:solidFill>
              <a:ea typeface="ヒラギノ角ゴ Pro W3" pitchFamily="-84" charset="-128"/>
            </a:endParaRPr>
          </a:p>
        </p:txBody>
      </p:sp>
      <p:sp>
        <p:nvSpPr>
          <p:cNvPr id="3"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sp>
        <p:nvSpPr>
          <p:cNvPr id="2"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48" y="5728872"/>
            <a:ext cx="1372063" cy="7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KSikka\Desktop\Test5.pn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57676" y="1828561"/>
            <a:ext cx="8228649" cy="4070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5870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015667 TEMP PAG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9144000" cy="68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a:xfrm>
            <a:off x="323528" y="274638"/>
            <a:ext cx="8568952" cy="1143000"/>
          </a:xfrm>
        </p:spPr>
        <p:txBody>
          <a:bodyPr>
            <a:normAutofit fontScale="90000"/>
          </a:bodyPr>
          <a:lstStyle/>
          <a:p>
            <a:pPr algn="l" eaLnBrk="1" hangingPunct="1"/>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3100" b="1" dirty="0">
                <a:solidFill>
                  <a:srgbClr val="92C316"/>
                </a:solidFill>
                <a:ea typeface="ヒラギノ角ゴ Pro W3" pitchFamily="-84" charset="-128"/>
              </a:rPr>
              <a:t>Step 5: Perform 30 Hours Code Validation Check (Part 3)</a:t>
            </a:r>
            <a:r>
              <a:rPr lang="en-GB" sz="3100" b="1" dirty="0">
                <a:solidFill>
                  <a:srgbClr val="92C316"/>
                </a:solidFill>
                <a:ea typeface="ヒラギノ角ゴ Pro W3" pitchFamily="-84" charset="-128"/>
              </a:rPr>
              <a:t/>
            </a:r>
            <a:br>
              <a:rPr lang="en-GB" sz="3100" b="1" dirty="0">
                <a:solidFill>
                  <a:srgbClr val="92C316"/>
                </a:solidFill>
                <a:ea typeface="ヒラギノ角ゴ Pro W3" pitchFamily="-84" charset="-128"/>
              </a:rPr>
            </a:br>
            <a:r>
              <a:rPr lang="en-GB" sz="3100" dirty="0"/>
              <a:t/>
            </a:r>
            <a:br>
              <a:rPr lang="en-GB" sz="3100" dirty="0"/>
            </a:br>
            <a:endParaRPr lang="en-US" sz="3100" b="1" dirty="0">
              <a:solidFill>
                <a:srgbClr val="92C316"/>
              </a:solidFill>
              <a:ea typeface="ヒラギノ角ゴ Pro W3" pitchFamily="-84" charset="-128"/>
            </a:endParaRPr>
          </a:p>
        </p:txBody>
      </p:sp>
      <p:sp>
        <p:nvSpPr>
          <p:cNvPr id="3"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sp>
        <p:nvSpPr>
          <p:cNvPr id="2"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48" y="5728872"/>
            <a:ext cx="1372063" cy="7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KSikka\Desktop\Test 7.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46607" y="1299459"/>
            <a:ext cx="8819151" cy="4628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5194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015667 TEMP PAG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9144000" cy="68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p:txBody>
          <a:bodyPr>
            <a:normAutofit fontScale="90000"/>
          </a:bodyPr>
          <a:lstStyle/>
          <a:p>
            <a:pPr algn="l" eaLnBrk="1" hangingPunct="1"/>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3300" b="1" dirty="0">
                <a:solidFill>
                  <a:srgbClr val="92C316"/>
                </a:solidFill>
                <a:ea typeface="ヒラギノ角ゴ Pro W3" pitchFamily="-84" charset="-128"/>
              </a:rPr>
              <a:t>Early Years Provider HUB – Future Developments</a:t>
            </a:r>
            <a:r>
              <a:rPr lang="en-GB" sz="3300" b="1" dirty="0">
                <a:solidFill>
                  <a:srgbClr val="92C316"/>
                </a:solidFill>
                <a:ea typeface="ヒラギノ角ゴ Pro W3" pitchFamily="-84" charset="-128"/>
              </a:rPr>
              <a:t/>
            </a:r>
            <a:br>
              <a:rPr lang="en-GB" sz="3300" b="1" dirty="0">
                <a:solidFill>
                  <a:srgbClr val="92C316"/>
                </a:solidFill>
                <a:ea typeface="ヒラギノ角ゴ Pro W3" pitchFamily="-84" charset="-128"/>
              </a:rPr>
            </a:br>
            <a:r>
              <a:rPr lang="en-GB" sz="3300" dirty="0"/>
              <a:t/>
            </a:r>
            <a:br>
              <a:rPr lang="en-GB" sz="3300" dirty="0"/>
            </a:br>
            <a:endParaRPr lang="en-US" sz="3300" b="1" dirty="0">
              <a:solidFill>
                <a:srgbClr val="92C316"/>
              </a:solidFill>
              <a:ea typeface="ヒラギノ角ゴ Pro W3" pitchFamily="-84" charset="-128"/>
            </a:endParaRPr>
          </a:p>
        </p:txBody>
      </p:sp>
      <p:sp>
        <p:nvSpPr>
          <p:cNvPr id="3"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sp>
        <p:nvSpPr>
          <p:cNvPr id="2"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48" y="5728872"/>
            <a:ext cx="1372063" cy="7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p:txBody>
          <a:bodyPr/>
          <a:lstStyle/>
          <a:p>
            <a:endParaRPr lang="en-GB" dirty="0" smtClean="0"/>
          </a:p>
          <a:p>
            <a:r>
              <a:rPr lang="en-GB" dirty="0" smtClean="0"/>
              <a:t>Re-checking the validity of the 30 hour codes</a:t>
            </a:r>
          </a:p>
          <a:p>
            <a:r>
              <a:rPr lang="en-GB" dirty="0" smtClean="0"/>
              <a:t>Reporting function </a:t>
            </a:r>
          </a:p>
          <a:p>
            <a:r>
              <a:rPr lang="en-GB" dirty="0" smtClean="0"/>
              <a:t>2 year old checker and EYPP checker</a:t>
            </a:r>
            <a:endParaRPr lang="en-GB" dirty="0"/>
          </a:p>
        </p:txBody>
      </p:sp>
    </p:spTree>
    <p:extLst>
      <p:ext uri="{BB962C8B-B14F-4D97-AF65-F5344CB8AC3E}">
        <p14:creationId xmlns:p14="http://schemas.microsoft.com/office/powerpoint/2010/main" val="17361645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4" name="TextBox 3"/>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a:solidFill>
                  <a:prstClr val="white"/>
                </a:solidFill>
                <a:cs typeface="Calibri" pitchFamily="34" charset="0"/>
              </a:rPr>
              <a:t>Education Performance &amp; Information</a:t>
            </a:r>
          </a:p>
        </p:txBody>
      </p:sp>
      <p:sp>
        <p:nvSpPr>
          <p:cNvPr id="3" name="Rectangle 2"/>
          <p:cNvSpPr/>
          <p:nvPr/>
        </p:nvSpPr>
        <p:spPr>
          <a:xfrm>
            <a:off x="1" y="479040"/>
            <a:ext cx="9155116" cy="489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b="14354"/>
          <a:stretch>
            <a:fillRect/>
          </a:stretch>
        </p:blipFill>
        <p:spPr bwMode="auto">
          <a:xfrm>
            <a:off x="7542043" y="5844652"/>
            <a:ext cx="1107163" cy="5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86367" y="2471958"/>
            <a:ext cx="7274172" cy="911927"/>
          </a:xfrm>
          <a:prstGeom prst="rect">
            <a:avLst/>
          </a:prstGeom>
          <a:noFill/>
        </p:spPr>
        <p:txBody>
          <a:bodyPr wrap="square" lIns="0" tIns="40074" rIns="0" bIns="40074" rtlCol="0" anchor="ctr" anchorCtr="0">
            <a:spAutoFit/>
          </a:bodyPr>
          <a:lstStyle/>
          <a:p>
            <a:r>
              <a:rPr lang="en-GB" sz="4000" b="1" dirty="0" smtClean="0">
                <a:ln>
                  <a:solidFill>
                    <a:srgbClr val="2C4C24"/>
                  </a:solidFill>
                </a:ln>
                <a:solidFill>
                  <a:srgbClr val="2C4C24"/>
                </a:solidFill>
                <a:cs typeface="Calibri" pitchFamily="34" charset="0"/>
              </a:rPr>
              <a:t>Questions / Comments?</a:t>
            </a:r>
          </a:p>
          <a:p>
            <a:endParaRPr lang="en-GB" sz="1400" b="1" dirty="0">
              <a:solidFill>
                <a:schemeClr val="bg1"/>
              </a:solidFill>
              <a:cs typeface="Calibri" pitchFamily="34" charset="0"/>
            </a:endParaRPr>
          </a:p>
        </p:txBody>
      </p:sp>
      <p:sp>
        <p:nvSpPr>
          <p:cNvPr id="8" name="TextBox 7"/>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Tree>
    <p:extLst>
      <p:ext uri="{BB962C8B-B14F-4D97-AF65-F5344CB8AC3E}">
        <p14:creationId xmlns:p14="http://schemas.microsoft.com/office/powerpoint/2010/main" val="21739736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4" name="TextBox 3"/>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a:solidFill>
                  <a:prstClr val="white"/>
                </a:solidFill>
                <a:cs typeface="Calibri" pitchFamily="34" charset="0"/>
              </a:rPr>
              <a:t>Education Performance &amp; Information</a:t>
            </a:r>
          </a:p>
        </p:txBody>
      </p:sp>
      <p:sp>
        <p:nvSpPr>
          <p:cNvPr id="3" name="Rectangle 2"/>
          <p:cNvSpPr/>
          <p:nvPr/>
        </p:nvSpPr>
        <p:spPr>
          <a:xfrm>
            <a:off x="1" y="479040"/>
            <a:ext cx="9155116" cy="489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b="14354"/>
          <a:stretch>
            <a:fillRect/>
          </a:stretch>
        </p:blipFill>
        <p:spPr bwMode="auto">
          <a:xfrm>
            <a:off x="7542043" y="5844652"/>
            <a:ext cx="1107163" cy="5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95537" y="2379625"/>
            <a:ext cx="8759580" cy="1096593"/>
          </a:xfrm>
          <a:prstGeom prst="rect">
            <a:avLst/>
          </a:prstGeom>
          <a:noFill/>
        </p:spPr>
        <p:txBody>
          <a:bodyPr wrap="square" lIns="0" tIns="40074" rIns="0" bIns="40074" rtlCol="0" anchor="ctr" anchorCtr="0">
            <a:spAutoFit/>
          </a:bodyPr>
          <a:lstStyle/>
          <a:p>
            <a:r>
              <a:rPr lang="en-GB" sz="4000" b="1" dirty="0" smtClean="0">
                <a:ln>
                  <a:solidFill>
                    <a:srgbClr val="2C4C24"/>
                  </a:solidFill>
                </a:ln>
                <a:solidFill>
                  <a:srgbClr val="2C4C24"/>
                </a:solidFill>
                <a:cs typeface="Calibri" pitchFamily="34" charset="0"/>
              </a:rPr>
              <a:t>School Census (Primary)</a:t>
            </a:r>
          </a:p>
          <a:p>
            <a:r>
              <a:rPr lang="en-GB" sz="2600" b="1" dirty="0" smtClean="0">
                <a:ln>
                  <a:solidFill>
                    <a:srgbClr val="2C4C24"/>
                  </a:solidFill>
                </a:ln>
                <a:solidFill>
                  <a:srgbClr val="2C4C24"/>
                </a:solidFill>
                <a:cs typeface="Calibri" pitchFamily="34" charset="0"/>
              </a:rPr>
              <a:t>Jane Xavier-Small, </a:t>
            </a:r>
            <a:r>
              <a:rPr lang="en-GB" sz="2600" b="1" dirty="0">
                <a:ln>
                  <a:solidFill>
                    <a:srgbClr val="2C4C24"/>
                  </a:solidFill>
                </a:ln>
                <a:solidFill>
                  <a:srgbClr val="2C4C24"/>
                </a:solidFill>
                <a:cs typeface="Calibri" pitchFamily="34" charset="0"/>
              </a:rPr>
              <a:t>Education Performance &amp; Information Team</a:t>
            </a:r>
            <a:endParaRPr lang="en-GB" sz="1400" b="1" dirty="0">
              <a:solidFill>
                <a:schemeClr val="bg1"/>
              </a:solidFill>
              <a:cs typeface="Calibri" pitchFamily="34" charset="0"/>
            </a:endParaRPr>
          </a:p>
        </p:txBody>
      </p:sp>
      <p:sp>
        <p:nvSpPr>
          <p:cNvPr id="8" name="TextBox 7"/>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Tree>
    <p:extLst>
      <p:ext uri="{BB962C8B-B14F-4D97-AF65-F5344CB8AC3E}">
        <p14:creationId xmlns:p14="http://schemas.microsoft.com/office/powerpoint/2010/main" val="13033814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0"/>
            <a:ext cx="9144000" cy="6849363"/>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105931" y="548680"/>
            <a:ext cx="8786549" cy="792088"/>
          </a:xfrm>
        </p:spPr>
        <p:txBody>
          <a:bodyPr>
            <a:noAutofit/>
          </a:bodyPr>
          <a:lstStyle/>
          <a:p>
            <a:pPr algn="l"/>
            <a:r>
              <a:rPr lang="en-US" altLang="en-US" sz="3000" b="1" cap="all" dirty="0">
                <a:solidFill>
                  <a:srgbClr val="92C316"/>
                </a:solidFill>
                <a:ea typeface="ヒラギノ角ゴ Pro W3" pitchFamily="-84" charset="-128"/>
              </a:rPr>
              <a:t>Primary and All-through amendments to Summer 2017 School Census</a:t>
            </a:r>
          </a:p>
        </p:txBody>
      </p:sp>
      <p:graphicFrame>
        <p:nvGraphicFramePr>
          <p:cNvPr id="9" name="Chart 8"/>
          <p:cNvGraphicFramePr>
            <a:graphicFrameLocks noGrp="1"/>
          </p:cNvGraphicFramePr>
          <p:nvPr>
            <p:extLst>
              <p:ext uri="{D42A27DB-BD31-4B8C-83A1-F6EECF244321}">
                <p14:modId xmlns:p14="http://schemas.microsoft.com/office/powerpoint/2010/main" val="433946641"/>
              </p:ext>
            </p:extLst>
          </p:nvPr>
        </p:nvGraphicFramePr>
        <p:xfrm>
          <a:off x="0" y="995378"/>
          <a:ext cx="8516054" cy="587955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077506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43444"/>
            <a:ext cx="9144000" cy="6849363"/>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251520" y="692696"/>
            <a:ext cx="8060364" cy="552786"/>
          </a:xfrm>
        </p:spPr>
        <p:txBody>
          <a:bodyPr>
            <a:noAutofit/>
          </a:bodyPr>
          <a:lstStyle/>
          <a:p>
            <a:pPr algn="l"/>
            <a:r>
              <a:rPr lang="en-US" altLang="en-US" sz="3000" b="1" cap="all" dirty="0">
                <a:solidFill>
                  <a:srgbClr val="92C316"/>
                </a:solidFill>
                <a:ea typeface="ヒラギノ角ゴ Pro W3" pitchFamily="-84" charset="-128"/>
              </a:rPr>
              <a:t>Primary and all-through Amendments to Spring 2017 School Census</a:t>
            </a:r>
          </a:p>
        </p:txBody>
      </p:sp>
      <p:graphicFrame>
        <p:nvGraphicFramePr>
          <p:cNvPr id="7" name="Chart 6"/>
          <p:cNvGraphicFramePr>
            <a:graphicFrameLocks/>
          </p:cNvGraphicFramePr>
          <p:nvPr>
            <p:extLst>
              <p:ext uri="{D42A27DB-BD31-4B8C-83A1-F6EECF244321}">
                <p14:modId xmlns:p14="http://schemas.microsoft.com/office/powerpoint/2010/main" val="3730869330"/>
              </p:ext>
            </p:extLst>
          </p:nvPr>
        </p:nvGraphicFramePr>
        <p:xfrm>
          <a:off x="467544" y="1916832"/>
          <a:ext cx="8424936" cy="446449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a:graphicFrameLocks noGrp="1"/>
          </p:cNvGraphicFramePr>
          <p:nvPr>
            <p:extLst>
              <p:ext uri="{D42A27DB-BD31-4B8C-83A1-F6EECF244321}">
                <p14:modId xmlns:p14="http://schemas.microsoft.com/office/powerpoint/2010/main" val="698224954"/>
              </p:ext>
            </p:extLst>
          </p:nvPr>
        </p:nvGraphicFramePr>
        <p:xfrm>
          <a:off x="115476" y="1412776"/>
          <a:ext cx="8506499" cy="566353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92101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142516"/>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105931" y="404664"/>
            <a:ext cx="9038070" cy="466413"/>
          </a:xfrm>
        </p:spPr>
        <p:txBody>
          <a:bodyPr>
            <a:noAutofit/>
          </a:bodyPr>
          <a:lstStyle/>
          <a:p>
            <a:pPr algn="l"/>
            <a:r>
              <a:rPr lang="en-US" altLang="en-US" sz="3500" b="1" cap="all" dirty="0" smtClean="0">
                <a:solidFill>
                  <a:srgbClr val="92C316"/>
                </a:solidFill>
                <a:ea typeface="ヒラギノ角ゴ Pro W3" pitchFamily="-84" charset="-128"/>
              </a:rPr>
              <a:t>BEFORE you submit your Census…</a:t>
            </a:r>
            <a:endParaRPr lang="en-US" altLang="en-US" sz="3500" b="1" cap="all" dirty="0">
              <a:solidFill>
                <a:srgbClr val="92C316"/>
              </a:solidFill>
              <a:ea typeface="ヒラギノ角ゴ Pro W3" pitchFamily="-84" charset="-128"/>
            </a:endParaRPr>
          </a:p>
        </p:txBody>
      </p:sp>
      <p:sp>
        <p:nvSpPr>
          <p:cNvPr id="4101" name="Subtitle 2"/>
          <p:cNvSpPr>
            <a:spLocks noGrp="1"/>
          </p:cNvSpPr>
          <p:nvPr>
            <p:ph type="subTitle" idx="1"/>
          </p:nvPr>
        </p:nvSpPr>
        <p:spPr>
          <a:xfrm>
            <a:off x="-162970" y="714016"/>
            <a:ext cx="9183384" cy="1154516"/>
          </a:xfrm>
        </p:spPr>
        <p:txBody>
          <a:bodyPr>
            <a:noAutofit/>
          </a:bodyPr>
          <a:lstStyle/>
          <a:p>
            <a:pPr marL="435622" lvl="1" algn="l">
              <a:defRPr/>
            </a:pPr>
            <a:endParaRPr lang="en-US" altLang="en-US" sz="20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000" dirty="0">
              <a:solidFill>
                <a:srgbClr val="05583A"/>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 name="Rectangle 2"/>
          <p:cNvSpPr/>
          <p:nvPr/>
        </p:nvSpPr>
        <p:spPr>
          <a:xfrm>
            <a:off x="161960" y="903039"/>
            <a:ext cx="8658512" cy="1246495"/>
          </a:xfrm>
          <a:prstGeom prst="rect">
            <a:avLst/>
          </a:prstGeom>
        </p:spPr>
        <p:txBody>
          <a:bodyPr wrap="square">
            <a:spAutoFit/>
          </a:bodyPr>
          <a:lstStyle/>
          <a:p>
            <a:endParaRPr lang="en-GB" sz="2500" dirty="0" smtClean="0"/>
          </a:p>
          <a:p>
            <a:r>
              <a:rPr lang="en-GB" sz="2500" dirty="0" smtClean="0"/>
              <a:t>Please check the part time/full time status of all nursery and reception pupils before you submit the return</a:t>
            </a:r>
            <a:endParaRPr lang="en-GB" sz="2500" dirty="0"/>
          </a:p>
        </p:txBody>
      </p:sp>
    </p:spTree>
    <p:extLst>
      <p:ext uri="{BB962C8B-B14F-4D97-AF65-F5344CB8AC3E}">
        <p14:creationId xmlns:p14="http://schemas.microsoft.com/office/powerpoint/2010/main" val="42934561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C316"/>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8" name="TextBox 7"/>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smtClean="0">
                <a:solidFill>
                  <a:prstClr val="white"/>
                </a:solidFill>
                <a:cs typeface="Calibri" pitchFamily="34" charset="0"/>
              </a:rPr>
              <a:t>Education Performance &amp; Information</a:t>
            </a:r>
            <a:endParaRPr lang="en-GB" sz="1200" b="1" dirty="0">
              <a:solidFill>
                <a:prstClr val="white"/>
              </a:solidFill>
              <a:cs typeface="Calibri" pitchFamily="34" charset="0"/>
            </a:endParaRPr>
          </a:p>
        </p:txBody>
      </p:sp>
      <p:sp>
        <p:nvSpPr>
          <p:cNvPr id="9" name="TextBox 8"/>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
        <p:nvSpPr>
          <p:cNvPr id="4" name="Rectangle 3"/>
          <p:cNvSpPr/>
          <p:nvPr/>
        </p:nvSpPr>
        <p:spPr>
          <a:xfrm>
            <a:off x="615678" y="1052736"/>
            <a:ext cx="7412706" cy="5401479"/>
          </a:xfrm>
          <a:prstGeom prst="rect">
            <a:avLst/>
          </a:prstGeom>
        </p:spPr>
        <p:txBody>
          <a:bodyPr wrap="square">
            <a:spAutoFit/>
          </a:bodyPr>
          <a:lstStyle/>
          <a:p>
            <a:r>
              <a:rPr lang="en-GB" sz="2500" dirty="0" smtClean="0"/>
              <a:t>1.15 </a:t>
            </a:r>
            <a:r>
              <a:rPr lang="en-GB" sz="2500" dirty="0"/>
              <a:t>– Welcome &amp; </a:t>
            </a:r>
            <a:r>
              <a:rPr lang="en-GB" sz="2500" dirty="0" smtClean="0"/>
              <a:t>Introduction</a:t>
            </a:r>
          </a:p>
          <a:p>
            <a:r>
              <a:rPr lang="en-GB" sz="2500" dirty="0" smtClean="0"/>
              <a:t>1.20 – Early Years</a:t>
            </a:r>
          </a:p>
          <a:p>
            <a:r>
              <a:rPr lang="en-GB" sz="2500" dirty="0" smtClean="0"/>
              <a:t>1.35 – School Census – Primary</a:t>
            </a:r>
          </a:p>
          <a:p>
            <a:r>
              <a:rPr lang="en-GB" sz="2500" dirty="0" smtClean="0"/>
              <a:t>1.50 – General Q&amp;A</a:t>
            </a:r>
            <a:endParaRPr lang="en-GB" sz="2500" dirty="0"/>
          </a:p>
          <a:p>
            <a:endParaRPr lang="en-GB" sz="1000" dirty="0" smtClean="0"/>
          </a:p>
          <a:p>
            <a:r>
              <a:rPr lang="en-GB" sz="2500" dirty="0" smtClean="0"/>
              <a:t>2 </a:t>
            </a:r>
            <a:r>
              <a:rPr lang="en-GB" sz="2500" dirty="0"/>
              <a:t>– </a:t>
            </a:r>
            <a:r>
              <a:rPr lang="en-GB" sz="2500" dirty="0" smtClean="0"/>
              <a:t>Break (Secondary Colleagues Arrive)</a:t>
            </a:r>
          </a:p>
          <a:p>
            <a:endParaRPr lang="en-GB" sz="1000" dirty="0" smtClean="0"/>
          </a:p>
          <a:p>
            <a:r>
              <a:rPr lang="en-GB" sz="2500" dirty="0" smtClean="0"/>
              <a:t>2.25 </a:t>
            </a:r>
            <a:r>
              <a:rPr lang="en-GB" sz="2500" dirty="0"/>
              <a:t>– </a:t>
            </a:r>
            <a:r>
              <a:rPr lang="en-GB" sz="2500" dirty="0" smtClean="0"/>
              <a:t>Welcome &amp; Introductions</a:t>
            </a:r>
          </a:p>
          <a:p>
            <a:r>
              <a:rPr lang="en-GB" sz="2500" dirty="0" smtClean="0"/>
              <a:t>2.30 </a:t>
            </a:r>
            <a:r>
              <a:rPr lang="en-GB" sz="2500" dirty="0"/>
              <a:t>– </a:t>
            </a:r>
            <a:r>
              <a:rPr lang="en-GB" sz="2500" dirty="0" smtClean="0"/>
              <a:t>School Census</a:t>
            </a:r>
          </a:p>
          <a:p>
            <a:r>
              <a:rPr lang="en-GB" sz="2500" dirty="0" smtClean="0"/>
              <a:t>2.45 </a:t>
            </a:r>
            <a:r>
              <a:rPr lang="en-GB" sz="2500" dirty="0"/>
              <a:t>– </a:t>
            </a:r>
            <a:r>
              <a:rPr lang="en-GB" sz="2500" dirty="0" smtClean="0"/>
              <a:t>Academy Checking Service</a:t>
            </a:r>
            <a:endParaRPr lang="en-GB" sz="2500" dirty="0"/>
          </a:p>
          <a:p>
            <a:r>
              <a:rPr lang="en-GB" sz="2500" dirty="0" smtClean="0"/>
              <a:t>2.50 </a:t>
            </a:r>
            <a:r>
              <a:rPr lang="en-GB" sz="2500" dirty="0"/>
              <a:t>– </a:t>
            </a:r>
            <a:r>
              <a:rPr lang="en-GB" sz="2500" dirty="0" smtClean="0"/>
              <a:t>Childcare Data</a:t>
            </a:r>
          </a:p>
          <a:p>
            <a:r>
              <a:rPr lang="en-GB" sz="2500" dirty="0" smtClean="0"/>
              <a:t>3.00 - Funding</a:t>
            </a:r>
          </a:p>
          <a:p>
            <a:r>
              <a:rPr lang="en-GB" sz="2500" dirty="0" smtClean="0"/>
              <a:t>3.15 – School Workforce Census</a:t>
            </a:r>
          </a:p>
          <a:p>
            <a:r>
              <a:rPr lang="en-GB" sz="2500" dirty="0" smtClean="0"/>
              <a:t>3.25 – Exclusions</a:t>
            </a:r>
          </a:p>
          <a:p>
            <a:r>
              <a:rPr lang="en-GB" altLang="en-US" sz="2500" dirty="0" smtClean="0"/>
              <a:t>3.30 – Meeting closes for Primary Schools</a:t>
            </a:r>
            <a:endParaRPr lang="en-GB" altLang="en-US" sz="2500" dirty="0"/>
          </a:p>
        </p:txBody>
      </p:sp>
      <p:sp>
        <p:nvSpPr>
          <p:cNvPr id="6" name="TextBox 5"/>
          <p:cNvSpPr txBox="1"/>
          <p:nvPr/>
        </p:nvSpPr>
        <p:spPr>
          <a:xfrm>
            <a:off x="615678" y="512632"/>
            <a:ext cx="4748410" cy="707886"/>
          </a:xfrm>
          <a:prstGeom prst="rect">
            <a:avLst/>
          </a:prstGeom>
          <a:noFill/>
        </p:spPr>
        <p:txBody>
          <a:bodyPr wrap="square" rtlCol="0">
            <a:spAutoFit/>
          </a:bodyPr>
          <a:lstStyle/>
          <a:p>
            <a:r>
              <a:rPr lang="en-GB" sz="4000" b="1" dirty="0" smtClean="0">
                <a:solidFill>
                  <a:srgbClr val="92D050"/>
                </a:solidFill>
              </a:rPr>
              <a:t>AGENDA</a:t>
            </a:r>
            <a:endParaRPr lang="en-GB" sz="4000" b="1" dirty="0">
              <a:solidFill>
                <a:srgbClr val="92D050"/>
              </a:solidFill>
            </a:endParaRPr>
          </a:p>
        </p:txBody>
      </p:sp>
    </p:spTree>
    <p:extLst>
      <p:ext uri="{BB962C8B-B14F-4D97-AF65-F5344CB8AC3E}">
        <p14:creationId xmlns:p14="http://schemas.microsoft.com/office/powerpoint/2010/main" val="12088308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142516"/>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105931" y="404664"/>
            <a:ext cx="9038070" cy="466413"/>
          </a:xfrm>
        </p:spPr>
        <p:txBody>
          <a:bodyPr>
            <a:noAutofit/>
          </a:bodyPr>
          <a:lstStyle/>
          <a:p>
            <a:pPr algn="l"/>
            <a:r>
              <a:rPr lang="en-US" altLang="en-US" sz="3500" b="1" cap="all" dirty="0">
                <a:solidFill>
                  <a:srgbClr val="92C316"/>
                </a:solidFill>
                <a:ea typeface="ヒラギノ角ゴ Pro W3" pitchFamily="-84" charset="-128"/>
              </a:rPr>
              <a:t>Changes from 2016 to 2017 school census</a:t>
            </a:r>
          </a:p>
        </p:txBody>
      </p:sp>
      <p:sp>
        <p:nvSpPr>
          <p:cNvPr id="4101" name="Subtitle 2"/>
          <p:cNvSpPr>
            <a:spLocks noGrp="1"/>
          </p:cNvSpPr>
          <p:nvPr>
            <p:ph type="subTitle" idx="1"/>
          </p:nvPr>
        </p:nvSpPr>
        <p:spPr>
          <a:xfrm>
            <a:off x="-162970" y="714016"/>
            <a:ext cx="9183384" cy="1154516"/>
          </a:xfrm>
        </p:spPr>
        <p:txBody>
          <a:bodyPr>
            <a:noAutofit/>
          </a:bodyPr>
          <a:lstStyle/>
          <a:p>
            <a:pPr marL="435622" lvl="1" algn="l">
              <a:defRPr/>
            </a:pPr>
            <a:endParaRPr lang="en-US" altLang="en-US" sz="20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000" dirty="0">
              <a:solidFill>
                <a:srgbClr val="05583A"/>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 name="Rectangle 2"/>
          <p:cNvSpPr/>
          <p:nvPr/>
        </p:nvSpPr>
        <p:spPr>
          <a:xfrm>
            <a:off x="161960" y="903039"/>
            <a:ext cx="8658512" cy="5709255"/>
          </a:xfrm>
          <a:prstGeom prst="rect">
            <a:avLst/>
          </a:prstGeom>
          <a:solidFill>
            <a:schemeClr val="bg1"/>
          </a:solidFill>
        </p:spPr>
        <p:txBody>
          <a:bodyPr wrap="square">
            <a:spAutoFit/>
          </a:bodyPr>
          <a:lstStyle/>
          <a:p>
            <a:r>
              <a:rPr lang="en-GB" sz="2500" dirty="0"/>
              <a:t>New Data </a:t>
            </a:r>
            <a:r>
              <a:rPr lang="en-GB" sz="2500" dirty="0" smtClean="0"/>
              <a:t>Items</a:t>
            </a:r>
          </a:p>
          <a:p>
            <a:pPr marL="342900" indent="-342900">
              <a:buFont typeface="Arial" panose="020B0604020202020204" pitchFamily="34" charset="0"/>
              <a:buChar char="•"/>
            </a:pPr>
            <a:r>
              <a:rPr lang="en-GB" sz="2500" dirty="0" smtClean="0"/>
              <a:t>Extended </a:t>
            </a:r>
            <a:r>
              <a:rPr lang="en-GB" sz="2500" dirty="0"/>
              <a:t>childcare </a:t>
            </a:r>
            <a:r>
              <a:rPr lang="en-GB" sz="2500" dirty="0" smtClean="0"/>
              <a:t>hours - </a:t>
            </a:r>
            <a:r>
              <a:rPr lang="en-US" sz="2500" dirty="0"/>
              <a:t>this new field records the take-up of the additional 15 hours of </a:t>
            </a:r>
            <a:r>
              <a:rPr lang="en-US" sz="2500" dirty="0" smtClean="0"/>
              <a:t>childcare</a:t>
            </a:r>
          </a:p>
          <a:p>
            <a:pPr marL="342900" indent="-342900">
              <a:buFont typeface="Arial" panose="020B0604020202020204" pitchFamily="34" charset="0"/>
              <a:buChar char="•"/>
            </a:pPr>
            <a:endParaRPr lang="en-GB" sz="1000" dirty="0" smtClean="0"/>
          </a:p>
          <a:p>
            <a:pPr marL="342900" indent="-342900">
              <a:buFont typeface="Arial" panose="020B0604020202020204" pitchFamily="34" charset="0"/>
              <a:buChar char="•"/>
            </a:pPr>
            <a:r>
              <a:rPr lang="en-GB" sz="2500" dirty="0" smtClean="0"/>
              <a:t> </a:t>
            </a:r>
            <a:r>
              <a:rPr lang="en-GB" sz="2500" dirty="0"/>
              <a:t>30 hour code indicator </a:t>
            </a:r>
            <a:r>
              <a:rPr lang="en-GB" sz="2500" dirty="0" smtClean="0"/>
              <a:t>- </a:t>
            </a:r>
            <a:r>
              <a:rPr lang="en-US" sz="2500" dirty="0"/>
              <a:t>The 30 hour code indicator confirms eligibility of working parents to access the additional 15 hours extended child </a:t>
            </a:r>
            <a:r>
              <a:rPr lang="en-US" sz="2500" dirty="0" smtClean="0"/>
              <a:t>care</a:t>
            </a:r>
          </a:p>
          <a:p>
            <a:pPr marL="342900" indent="-342900">
              <a:buFont typeface="Arial" panose="020B0604020202020204" pitchFamily="34" charset="0"/>
              <a:buChar char="•"/>
            </a:pPr>
            <a:endParaRPr lang="en-GB" sz="1000" dirty="0" smtClean="0"/>
          </a:p>
          <a:p>
            <a:pPr marL="342900" indent="-342900">
              <a:buFont typeface="Arial" panose="020B0604020202020204" pitchFamily="34" charset="0"/>
              <a:buChar char="•"/>
            </a:pPr>
            <a:r>
              <a:rPr lang="en-GB" sz="2500" dirty="0" smtClean="0"/>
              <a:t>Disability </a:t>
            </a:r>
            <a:r>
              <a:rPr lang="en-GB" sz="2500" dirty="0"/>
              <a:t>access fund </a:t>
            </a:r>
            <a:r>
              <a:rPr lang="en-GB" sz="2500" dirty="0" smtClean="0"/>
              <a:t>(DAF) indicator -</a:t>
            </a:r>
            <a:r>
              <a:rPr lang="en-US" sz="2500" dirty="0"/>
              <a:t>new field records whether a </a:t>
            </a:r>
            <a:r>
              <a:rPr lang="en-US" sz="2500" dirty="0" smtClean="0"/>
              <a:t>3 or 4 year old in nursery receives disability </a:t>
            </a:r>
            <a:r>
              <a:rPr lang="en-US" sz="2500" dirty="0"/>
              <a:t>living </a:t>
            </a:r>
            <a:r>
              <a:rPr lang="en-US" sz="2500" dirty="0" smtClean="0"/>
              <a:t>allowance</a:t>
            </a:r>
          </a:p>
          <a:p>
            <a:pPr marL="342900" indent="-342900">
              <a:buFont typeface="Arial" panose="020B0604020202020204" pitchFamily="34" charset="0"/>
              <a:buChar char="•"/>
            </a:pPr>
            <a:endParaRPr lang="en-GB" sz="1000" dirty="0" smtClean="0"/>
          </a:p>
          <a:p>
            <a:pPr marL="342900" indent="-342900">
              <a:buFont typeface="Arial" panose="020B0604020202020204" pitchFamily="34" charset="0"/>
              <a:buChar char="•"/>
            </a:pPr>
            <a:r>
              <a:rPr lang="en-GB" sz="2500" dirty="0" smtClean="0"/>
              <a:t>2-year-old </a:t>
            </a:r>
            <a:r>
              <a:rPr lang="en-GB" sz="2500" dirty="0"/>
              <a:t>basis for </a:t>
            </a:r>
            <a:r>
              <a:rPr lang="en-GB" sz="2500" dirty="0" smtClean="0"/>
              <a:t>funding - </a:t>
            </a:r>
            <a:r>
              <a:rPr lang="en-US" sz="2500" dirty="0"/>
              <a:t>records the basis on which a 2-year-old has been </a:t>
            </a:r>
            <a:r>
              <a:rPr lang="en-US" sz="2500" dirty="0" smtClean="0"/>
              <a:t>funded</a:t>
            </a:r>
          </a:p>
          <a:p>
            <a:pPr marL="342900" indent="-342900">
              <a:buFont typeface="+mj-lt"/>
              <a:buAutoNum type="alphaLcParenR"/>
            </a:pPr>
            <a:endParaRPr lang="en-GB" sz="800" dirty="0" smtClean="0"/>
          </a:p>
          <a:p>
            <a:r>
              <a:rPr lang="en-GB" sz="2500" dirty="0"/>
              <a:t>Change to decimal places</a:t>
            </a:r>
          </a:p>
          <a:p>
            <a:pPr marL="342900" indent="-342900">
              <a:buFont typeface="Arial" panose="020B0604020202020204" pitchFamily="34" charset="0"/>
              <a:buChar char="•"/>
            </a:pPr>
            <a:r>
              <a:rPr lang="en-GB" sz="2500" dirty="0" smtClean="0"/>
              <a:t>Recording </a:t>
            </a:r>
            <a:r>
              <a:rPr lang="en-GB" sz="2500" dirty="0"/>
              <a:t>hours funding hours changed from </a:t>
            </a:r>
            <a:r>
              <a:rPr lang="en-GB" sz="2500" dirty="0" smtClean="0"/>
              <a:t>1 </a:t>
            </a:r>
            <a:r>
              <a:rPr lang="en-GB" sz="2500" dirty="0"/>
              <a:t>to </a:t>
            </a:r>
            <a:r>
              <a:rPr lang="en-GB" sz="2500" dirty="0" smtClean="0"/>
              <a:t>2 </a:t>
            </a:r>
            <a:r>
              <a:rPr lang="en-GB" sz="2500" dirty="0" err="1" smtClean="0"/>
              <a:t>d.p.</a:t>
            </a:r>
            <a:endParaRPr lang="en-GB" sz="2500" dirty="0"/>
          </a:p>
        </p:txBody>
      </p:sp>
    </p:spTree>
    <p:extLst>
      <p:ext uri="{BB962C8B-B14F-4D97-AF65-F5344CB8AC3E}">
        <p14:creationId xmlns:p14="http://schemas.microsoft.com/office/powerpoint/2010/main" val="2260529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4" name="TextBox 3"/>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a:solidFill>
                  <a:prstClr val="white"/>
                </a:solidFill>
                <a:cs typeface="Calibri" pitchFamily="34" charset="0"/>
              </a:rPr>
              <a:t>Education Performance &amp; Information</a:t>
            </a:r>
          </a:p>
        </p:txBody>
      </p:sp>
      <p:sp>
        <p:nvSpPr>
          <p:cNvPr id="3" name="Rectangle 2"/>
          <p:cNvSpPr/>
          <p:nvPr/>
        </p:nvSpPr>
        <p:spPr>
          <a:xfrm>
            <a:off x="1" y="479040"/>
            <a:ext cx="9155116" cy="489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b="14354"/>
          <a:stretch>
            <a:fillRect/>
          </a:stretch>
        </p:blipFill>
        <p:spPr bwMode="auto">
          <a:xfrm>
            <a:off x="7542043" y="5844652"/>
            <a:ext cx="1107163" cy="5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86367" y="2471958"/>
            <a:ext cx="7274172" cy="911927"/>
          </a:xfrm>
          <a:prstGeom prst="rect">
            <a:avLst/>
          </a:prstGeom>
          <a:noFill/>
        </p:spPr>
        <p:txBody>
          <a:bodyPr wrap="square" lIns="0" tIns="40074" rIns="0" bIns="40074" rtlCol="0" anchor="ctr" anchorCtr="0">
            <a:spAutoFit/>
          </a:bodyPr>
          <a:lstStyle/>
          <a:p>
            <a:r>
              <a:rPr lang="en-GB" sz="4000" b="1" dirty="0" smtClean="0">
                <a:ln>
                  <a:solidFill>
                    <a:srgbClr val="2C4C24"/>
                  </a:solidFill>
                </a:ln>
                <a:solidFill>
                  <a:srgbClr val="2C4C24"/>
                </a:solidFill>
                <a:cs typeface="Calibri" pitchFamily="34" charset="0"/>
              </a:rPr>
              <a:t>Questions / Comments?</a:t>
            </a:r>
          </a:p>
          <a:p>
            <a:endParaRPr lang="en-GB" sz="1400" b="1" dirty="0">
              <a:solidFill>
                <a:schemeClr val="bg1"/>
              </a:solidFill>
              <a:cs typeface="Calibri" pitchFamily="34" charset="0"/>
            </a:endParaRPr>
          </a:p>
        </p:txBody>
      </p:sp>
      <p:sp>
        <p:nvSpPr>
          <p:cNvPr id="8" name="TextBox 7"/>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Tree>
    <p:extLst>
      <p:ext uri="{BB962C8B-B14F-4D97-AF65-F5344CB8AC3E}">
        <p14:creationId xmlns:p14="http://schemas.microsoft.com/office/powerpoint/2010/main" val="29537979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142516"/>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323528" y="387481"/>
            <a:ext cx="7719366" cy="466413"/>
          </a:xfrm>
        </p:spPr>
        <p:txBody>
          <a:bodyPr>
            <a:noAutofit/>
          </a:bodyPr>
          <a:lstStyle/>
          <a:p>
            <a:pPr algn="l" eaLnBrk="1" hangingPunct="1"/>
            <a:r>
              <a:rPr lang="en-US" altLang="en-US" sz="4200" b="1" cap="all" dirty="0" smtClean="0">
                <a:solidFill>
                  <a:srgbClr val="92C316"/>
                </a:solidFill>
                <a:ea typeface="ヒラギノ角ゴ Pro W3" pitchFamily="-84" charset="-128"/>
              </a:rPr>
              <a:t>School Census Prize Giving</a:t>
            </a:r>
            <a:endParaRPr lang="en-US" altLang="en-US" sz="4200" b="1" cap="all" dirty="0">
              <a:solidFill>
                <a:srgbClr val="92C316"/>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8" name="Title 1"/>
          <p:cNvSpPr txBox="1">
            <a:spLocks/>
          </p:cNvSpPr>
          <p:nvPr/>
        </p:nvSpPr>
        <p:spPr>
          <a:xfrm>
            <a:off x="467544" y="620688"/>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9" name="Subtitle 2"/>
          <p:cNvSpPr txBox="1">
            <a:spLocks/>
          </p:cNvSpPr>
          <p:nvPr/>
        </p:nvSpPr>
        <p:spPr>
          <a:xfrm>
            <a:off x="323528" y="938561"/>
            <a:ext cx="8208912" cy="165618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35622" lvl="1" algn="l">
              <a:defRPr/>
            </a:pPr>
            <a:r>
              <a:rPr lang="en-GB" sz="3000" dirty="0" smtClean="0">
                <a:solidFill>
                  <a:schemeClr val="tx1"/>
                </a:solidFill>
                <a:ea typeface="ヒラギノ角ゴ Pro W3" pitchFamily="-84" charset="-128"/>
              </a:rPr>
              <a:t>We promised a prize to the schools that submitted their School Census </a:t>
            </a:r>
            <a:r>
              <a:rPr lang="en-GB" sz="3000" b="1" dirty="0" smtClean="0">
                <a:solidFill>
                  <a:schemeClr val="tx1"/>
                </a:solidFill>
                <a:ea typeface="ヒラギノ角ゴ Pro W3" pitchFamily="-84" charset="-128"/>
              </a:rPr>
              <a:t>on day 1 </a:t>
            </a:r>
          </a:p>
          <a:p>
            <a:pPr marL="435622" lvl="1" algn="l">
              <a:defRPr/>
            </a:pPr>
            <a:r>
              <a:rPr lang="en-GB" sz="3000" dirty="0" smtClean="0">
                <a:solidFill>
                  <a:schemeClr val="tx1"/>
                </a:solidFill>
                <a:ea typeface="ヒラギノ角ゴ Pro W3" pitchFamily="-84" charset="-128"/>
              </a:rPr>
              <a:t>Well done to…</a:t>
            </a:r>
          </a:p>
          <a:p>
            <a:pPr marL="435622" lvl="1" algn="l">
              <a:defRPr/>
            </a:pPr>
            <a:endParaRPr lang="en-GB" sz="1500" dirty="0" smtClean="0">
              <a:solidFill>
                <a:schemeClr val="tx1"/>
              </a:solidFill>
              <a:ea typeface="ヒラギノ角ゴ Pro W3" pitchFamily="-84" charset="-128"/>
            </a:endParaRPr>
          </a:p>
          <a:p>
            <a:pPr marL="892822" lvl="1" indent="-457200" algn="l">
              <a:buFont typeface="Arial" panose="020B0604020202020204" pitchFamily="34" charset="0"/>
              <a:buChar char="•"/>
              <a:defRPr/>
            </a:pPr>
            <a:endParaRPr lang="en-GB" dirty="0">
              <a:solidFill>
                <a:schemeClr val="tx1"/>
              </a:solidFill>
              <a:ea typeface="ヒラギノ角ゴ Pro W3" pitchFamily="-84" charset="-128"/>
            </a:endParaRPr>
          </a:p>
          <a:p>
            <a:pPr marL="892822" lvl="1" indent="-457200" algn="l">
              <a:buFont typeface="Arial" panose="020B0604020202020204" pitchFamily="34" charset="0"/>
              <a:buChar char="•"/>
              <a:defRPr/>
            </a:pPr>
            <a:endParaRPr lang="en-GB" dirty="0" smtClean="0">
              <a:solidFill>
                <a:schemeClr val="tx1"/>
              </a:solidFill>
              <a:ea typeface="ヒラギノ角ゴ Pro W3" pitchFamily="-84" charset="-128"/>
            </a:endParaRPr>
          </a:p>
          <a:p>
            <a:pPr marL="892822" lvl="1" indent="-457200" algn="l">
              <a:buFont typeface="Arial" panose="020B0604020202020204" pitchFamily="34" charset="0"/>
              <a:buChar char="•"/>
              <a:defRPr/>
            </a:pPr>
            <a:endParaRPr lang="en-GB" dirty="0">
              <a:solidFill>
                <a:schemeClr val="tx1"/>
              </a:solidFill>
              <a:ea typeface="ヒラギノ角ゴ Pro W3" pitchFamily="-84" charset="-128"/>
            </a:endParaRPr>
          </a:p>
        </p:txBody>
      </p:sp>
      <p:pic>
        <p:nvPicPr>
          <p:cNvPr id="10" name="Picture 5"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032" y="1455791"/>
            <a:ext cx="8181424" cy="584914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2051720" y="2211646"/>
            <a:ext cx="7560840" cy="397480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35622" lvl="1">
              <a:defRPr/>
            </a:pPr>
            <a:r>
              <a:rPr lang="en-GB" sz="3000" b="1" dirty="0">
                <a:ln>
                  <a:solidFill>
                    <a:schemeClr val="bg1"/>
                  </a:solidFill>
                </a:ln>
                <a:solidFill>
                  <a:schemeClr val="tx2"/>
                </a:solidFill>
                <a:ea typeface="ヒラギノ角ゴ Pro W3" pitchFamily="-84" charset="-128"/>
              </a:rPr>
              <a:t>Woodford Green Primary</a:t>
            </a:r>
          </a:p>
          <a:p>
            <a:pPr marL="435622" lvl="1">
              <a:defRPr/>
            </a:pPr>
            <a:r>
              <a:rPr lang="en-GB" sz="3000" b="1" dirty="0">
                <a:ln>
                  <a:solidFill>
                    <a:schemeClr val="bg1"/>
                  </a:solidFill>
                </a:ln>
                <a:solidFill>
                  <a:schemeClr val="tx2"/>
                </a:solidFill>
                <a:ea typeface="ヒラギノ角ゴ Pro W3" pitchFamily="-84" charset="-128"/>
              </a:rPr>
              <a:t>St Joseph’s Catholic Infants’</a:t>
            </a:r>
          </a:p>
          <a:p>
            <a:pPr marL="435622" lvl="1">
              <a:defRPr/>
            </a:pPr>
            <a:r>
              <a:rPr lang="en-GB" sz="3000" b="1" dirty="0">
                <a:ln>
                  <a:solidFill>
                    <a:schemeClr val="bg1"/>
                  </a:solidFill>
                </a:ln>
                <a:solidFill>
                  <a:schemeClr val="tx2"/>
                </a:solidFill>
                <a:ea typeface="ヒラギノ角ゴ Pro W3" pitchFamily="-84" charset="-128"/>
              </a:rPr>
              <a:t>Gwynn Jones Primary</a:t>
            </a:r>
          </a:p>
          <a:p>
            <a:pPr marL="435622" lvl="1">
              <a:defRPr/>
            </a:pPr>
            <a:r>
              <a:rPr lang="en-GB" sz="3000" b="1" dirty="0" err="1">
                <a:ln>
                  <a:solidFill>
                    <a:schemeClr val="bg1"/>
                  </a:solidFill>
                </a:ln>
                <a:solidFill>
                  <a:schemeClr val="tx2"/>
                </a:solidFill>
                <a:ea typeface="ヒラギノ角ゴ Pro W3" pitchFamily="-84" charset="-128"/>
              </a:rPr>
              <a:t>Coppermill</a:t>
            </a:r>
            <a:r>
              <a:rPr lang="en-GB" sz="3000" b="1" dirty="0">
                <a:ln>
                  <a:solidFill>
                    <a:schemeClr val="bg1"/>
                  </a:solidFill>
                </a:ln>
                <a:solidFill>
                  <a:schemeClr val="tx2"/>
                </a:solidFill>
                <a:ea typeface="ヒラギノ角ゴ Pro W3" pitchFamily="-84" charset="-128"/>
              </a:rPr>
              <a:t> Primary</a:t>
            </a:r>
          </a:p>
          <a:p>
            <a:pPr marL="435622" lvl="1">
              <a:defRPr/>
            </a:pPr>
            <a:r>
              <a:rPr lang="en-GB" sz="3000" b="1" dirty="0">
                <a:ln>
                  <a:solidFill>
                    <a:schemeClr val="bg1"/>
                  </a:solidFill>
                </a:ln>
                <a:solidFill>
                  <a:schemeClr val="tx2"/>
                </a:solidFill>
                <a:ea typeface="ヒラギノ角ゴ Pro W3" pitchFamily="-84" charset="-128"/>
              </a:rPr>
              <a:t>St Patrick’s Catholic Primary</a:t>
            </a:r>
          </a:p>
          <a:p>
            <a:pPr marL="435622" lvl="1">
              <a:defRPr/>
            </a:pPr>
            <a:r>
              <a:rPr lang="en-GB" sz="3000" b="1" dirty="0">
                <a:ln>
                  <a:solidFill>
                    <a:schemeClr val="bg1"/>
                  </a:solidFill>
                </a:ln>
                <a:solidFill>
                  <a:schemeClr val="tx2"/>
                </a:solidFill>
                <a:ea typeface="ヒラギノ角ゴ Pro W3" pitchFamily="-84" charset="-128"/>
              </a:rPr>
              <a:t>Mayville Academy </a:t>
            </a:r>
            <a:r>
              <a:rPr lang="en-GB" sz="3000" b="1" dirty="0" smtClean="0">
                <a:ln>
                  <a:solidFill>
                    <a:schemeClr val="bg1"/>
                  </a:solidFill>
                </a:ln>
                <a:solidFill>
                  <a:schemeClr val="tx2"/>
                </a:solidFill>
                <a:ea typeface="ヒラギノ角ゴ Pro W3" pitchFamily="-84" charset="-128"/>
              </a:rPr>
              <a:t>(</a:t>
            </a:r>
            <a:r>
              <a:rPr lang="en-GB" sz="3000" b="1" dirty="0" err="1" smtClean="0">
                <a:ln>
                  <a:solidFill>
                    <a:schemeClr val="bg1"/>
                  </a:solidFill>
                </a:ln>
                <a:solidFill>
                  <a:schemeClr val="tx2"/>
                </a:solidFill>
                <a:ea typeface="ヒラギノ角ゴ Pro W3" pitchFamily="-84" charset="-128"/>
              </a:rPr>
              <a:t>Auth</a:t>
            </a:r>
            <a:r>
              <a:rPr lang="en-GB" sz="3000" b="1" dirty="0" smtClean="0">
                <a:ln>
                  <a:solidFill>
                    <a:schemeClr val="bg1"/>
                  </a:solidFill>
                </a:ln>
                <a:solidFill>
                  <a:schemeClr val="tx2"/>
                </a:solidFill>
                <a:ea typeface="ヒラギノ角ゴ Pro W3" pitchFamily="-84" charset="-128"/>
              </a:rPr>
              <a:t> </a:t>
            </a:r>
            <a:r>
              <a:rPr lang="en-GB" sz="3000" b="1" dirty="0">
                <a:ln>
                  <a:solidFill>
                    <a:schemeClr val="bg1"/>
                  </a:solidFill>
                </a:ln>
                <a:solidFill>
                  <a:schemeClr val="tx2"/>
                </a:solidFill>
                <a:ea typeface="ヒラギノ角ゴ Pro W3" pitchFamily="-84" charset="-128"/>
              </a:rPr>
              <a:t>on </a:t>
            </a:r>
            <a:r>
              <a:rPr lang="en-GB" sz="3000" b="1" dirty="0" smtClean="0">
                <a:ln>
                  <a:solidFill>
                    <a:schemeClr val="bg1"/>
                  </a:solidFill>
                </a:ln>
                <a:solidFill>
                  <a:schemeClr val="tx2"/>
                </a:solidFill>
                <a:ea typeface="ヒラギノ角ゴ Pro W3" pitchFamily="-84" charset="-128"/>
              </a:rPr>
              <a:t>day1)</a:t>
            </a:r>
            <a:endParaRPr lang="en-GB" sz="3000" b="1" dirty="0">
              <a:ln>
                <a:solidFill>
                  <a:schemeClr val="bg1"/>
                </a:solidFill>
              </a:ln>
              <a:solidFill>
                <a:schemeClr val="tx2"/>
              </a:solidFill>
              <a:ea typeface="ヒラギノ角ゴ Pro W3" pitchFamily="-84" charset="-128"/>
            </a:endParaRPr>
          </a:p>
        </p:txBody>
      </p:sp>
    </p:spTree>
    <p:extLst>
      <p:ext uri="{BB962C8B-B14F-4D97-AF65-F5344CB8AC3E}">
        <p14:creationId xmlns:p14="http://schemas.microsoft.com/office/powerpoint/2010/main" val="344019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142516"/>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323528" y="387481"/>
            <a:ext cx="7719366" cy="466413"/>
          </a:xfrm>
        </p:spPr>
        <p:txBody>
          <a:bodyPr>
            <a:noAutofit/>
          </a:bodyPr>
          <a:lstStyle/>
          <a:p>
            <a:pPr algn="l" eaLnBrk="1" hangingPunct="1"/>
            <a:r>
              <a:rPr lang="en-US" altLang="en-US" sz="4200" b="1" cap="all" dirty="0" smtClean="0">
                <a:solidFill>
                  <a:srgbClr val="92C316"/>
                </a:solidFill>
                <a:ea typeface="ヒラギノ角ゴ Pro W3" pitchFamily="-84" charset="-128"/>
              </a:rPr>
              <a:t>Assessment data collection</a:t>
            </a:r>
            <a:endParaRPr lang="en-US" altLang="en-US" sz="4200" b="1" cap="all" dirty="0">
              <a:solidFill>
                <a:srgbClr val="92C316"/>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8" name="Title 1"/>
          <p:cNvSpPr txBox="1">
            <a:spLocks/>
          </p:cNvSpPr>
          <p:nvPr/>
        </p:nvSpPr>
        <p:spPr>
          <a:xfrm>
            <a:off x="467544" y="620688"/>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9" name="Subtitle 2"/>
          <p:cNvSpPr txBox="1">
            <a:spLocks/>
          </p:cNvSpPr>
          <p:nvPr/>
        </p:nvSpPr>
        <p:spPr>
          <a:xfrm>
            <a:off x="467544" y="1052736"/>
            <a:ext cx="8208912" cy="1656184"/>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35622" lvl="1" algn="l">
              <a:defRPr/>
            </a:pPr>
            <a:r>
              <a:rPr lang="en-GB" sz="3500" dirty="0" smtClean="0">
                <a:solidFill>
                  <a:schemeClr val="tx1"/>
                </a:solidFill>
                <a:ea typeface="ヒラギノ角ゴ Pro W3" pitchFamily="-84" charset="-128"/>
              </a:rPr>
              <a:t>We would also like to thank you all for getting the assessment data to us last term and for answering our queries</a:t>
            </a:r>
          </a:p>
          <a:p>
            <a:pPr marL="435622" lvl="1" algn="l">
              <a:defRPr/>
            </a:pPr>
            <a:endParaRPr lang="en-GB" sz="1500" dirty="0" smtClean="0">
              <a:solidFill>
                <a:schemeClr val="tx1"/>
              </a:solidFill>
              <a:ea typeface="ヒラギノ角ゴ Pro W3" pitchFamily="-84" charset="-128"/>
            </a:endParaRPr>
          </a:p>
          <a:p>
            <a:pPr marL="892822" lvl="1" indent="-457200" algn="l">
              <a:buFont typeface="Arial" panose="020B0604020202020204" pitchFamily="34" charset="0"/>
              <a:buChar char="•"/>
              <a:defRPr/>
            </a:pPr>
            <a:endParaRPr lang="en-GB" dirty="0">
              <a:solidFill>
                <a:schemeClr val="tx1"/>
              </a:solidFill>
              <a:ea typeface="ヒラギノ角ゴ Pro W3" pitchFamily="-84" charset="-128"/>
            </a:endParaRPr>
          </a:p>
          <a:p>
            <a:pPr marL="892822" lvl="1" indent="-457200" algn="l">
              <a:buFont typeface="Arial" panose="020B0604020202020204" pitchFamily="34" charset="0"/>
              <a:buChar char="•"/>
              <a:defRPr/>
            </a:pPr>
            <a:endParaRPr lang="en-GB" dirty="0" smtClean="0">
              <a:solidFill>
                <a:schemeClr val="tx1"/>
              </a:solidFill>
              <a:ea typeface="ヒラギノ角ゴ Pro W3" pitchFamily="-84" charset="-128"/>
            </a:endParaRPr>
          </a:p>
          <a:p>
            <a:pPr marL="892822" lvl="1" indent="-457200" algn="l">
              <a:buFont typeface="Arial" panose="020B0604020202020204" pitchFamily="34" charset="0"/>
              <a:buChar char="•"/>
              <a:defRPr/>
            </a:pPr>
            <a:endParaRPr lang="en-GB" dirty="0">
              <a:solidFill>
                <a:schemeClr val="tx1"/>
              </a:solidFill>
              <a:ea typeface="ヒラギノ角ゴ Pro W3" pitchFamily="-84" charset="-128"/>
            </a:endParaRPr>
          </a:p>
        </p:txBody>
      </p:sp>
    </p:spTree>
    <p:extLst>
      <p:ext uri="{BB962C8B-B14F-4D97-AF65-F5344CB8AC3E}">
        <p14:creationId xmlns:p14="http://schemas.microsoft.com/office/powerpoint/2010/main" val="21061971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142516"/>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80980" y="404664"/>
            <a:ext cx="8955516" cy="1224136"/>
          </a:xfrm>
        </p:spPr>
        <p:txBody>
          <a:bodyPr>
            <a:noAutofit/>
          </a:bodyPr>
          <a:lstStyle/>
          <a:p>
            <a:r>
              <a:rPr lang="en-GB" sz="3500" b="1" dirty="0" smtClean="0">
                <a:solidFill>
                  <a:srgbClr val="05583A"/>
                </a:solidFill>
                <a:ea typeface="ヒラギノ角ゴ Pro W3" pitchFamily="-84" charset="-128"/>
              </a:rPr>
              <a:t>The award for submitting all </a:t>
            </a:r>
            <a:br>
              <a:rPr lang="en-GB" sz="3500" b="1" dirty="0" smtClean="0">
                <a:solidFill>
                  <a:srgbClr val="05583A"/>
                </a:solidFill>
                <a:ea typeface="ヒラギノ角ゴ Pro W3" pitchFamily="-84" charset="-128"/>
              </a:rPr>
            </a:br>
            <a:r>
              <a:rPr lang="en-GB" sz="3500" b="1" dirty="0" smtClean="0">
                <a:solidFill>
                  <a:srgbClr val="05583A"/>
                </a:solidFill>
                <a:ea typeface="ヒラギノ角ゴ Pro W3" pitchFamily="-84" charset="-128"/>
              </a:rPr>
              <a:t>assessment files first </a:t>
            </a:r>
            <a:r>
              <a:rPr lang="en-GB" altLang="en-US" sz="3500" b="1" dirty="0" smtClean="0">
                <a:solidFill>
                  <a:srgbClr val="05583A"/>
                </a:solidFill>
                <a:ea typeface="ヒラギノ角ゴ Pro W3" pitchFamily="-84" charset="-128"/>
              </a:rPr>
              <a:t>goes to …</a:t>
            </a:r>
            <a:endParaRPr lang="en-US" altLang="en-US" sz="3500" b="1" dirty="0">
              <a:solidFill>
                <a:srgbClr val="05583A"/>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pic>
        <p:nvPicPr>
          <p:cNvPr id="9" name="Picture 5"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795" y="1196752"/>
            <a:ext cx="7560840" cy="540547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2597979" y="2315312"/>
            <a:ext cx="4248472" cy="158417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err="1" smtClean="0">
                <a:latin typeface="Copperplate Gothic Bold" panose="020E0705020206020404" pitchFamily="34" charset="0"/>
                <a:ea typeface="Batang" panose="02030600000101010101" pitchFamily="18" charset="-127"/>
              </a:rPr>
              <a:t>Sybourn</a:t>
            </a:r>
            <a:r>
              <a:rPr lang="en-GB" sz="3600" b="1" dirty="0" smtClean="0">
                <a:latin typeface="Copperplate Gothic Bold" panose="020E0705020206020404" pitchFamily="34" charset="0"/>
                <a:ea typeface="Batang" panose="02030600000101010101" pitchFamily="18" charset="-127"/>
              </a:rPr>
              <a:t> Primary School</a:t>
            </a:r>
            <a:endParaRPr lang="en-GB" sz="3600" b="1" dirty="0">
              <a:latin typeface="Copperplate Gothic Bold" panose="020E0705020206020404" pitchFamily="34" charset="0"/>
              <a:ea typeface="Batang" panose="02030600000101010101" pitchFamily="18" charset="-127"/>
            </a:endParaRPr>
          </a:p>
        </p:txBody>
      </p:sp>
    </p:spTree>
    <p:extLst>
      <p:ext uri="{BB962C8B-B14F-4D97-AF65-F5344CB8AC3E}">
        <p14:creationId xmlns:p14="http://schemas.microsoft.com/office/powerpoint/2010/main" val="34915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142516"/>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10" name="Title 1"/>
          <p:cNvSpPr>
            <a:spLocks noGrp="1"/>
          </p:cNvSpPr>
          <p:nvPr>
            <p:ph type="ctrTitle"/>
          </p:nvPr>
        </p:nvSpPr>
        <p:spPr>
          <a:xfrm>
            <a:off x="251520" y="404664"/>
            <a:ext cx="8496944" cy="466413"/>
          </a:xfrm>
        </p:spPr>
        <p:txBody>
          <a:bodyPr>
            <a:noAutofit/>
          </a:bodyPr>
          <a:lstStyle/>
          <a:p>
            <a:pPr algn="l"/>
            <a:r>
              <a:rPr lang="en-GB" altLang="en-US" sz="3800" b="1" dirty="0" smtClean="0">
                <a:solidFill>
                  <a:srgbClr val="92C316"/>
                </a:solidFill>
                <a:ea typeface="ヒラギノ角ゴ Pro W3" pitchFamily="-84" charset="-128"/>
              </a:rPr>
              <a:t>Q&amp;A</a:t>
            </a:r>
            <a:endParaRPr lang="en-US" altLang="en-US" sz="3800" b="1" dirty="0">
              <a:solidFill>
                <a:srgbClr val="92C316"/>
              </a:solidFill>
              <a:ea typeface="ヒラギノ角ゴ Pro W3" pitchFamily="-84" charset="-128"/>
            </a:endParaRPr>
          </a:p>
        </p:txBody>
      </p:sp>
      <p:sp>
        <p:nvSpPr>
          <p:cNvPr id="11" name="Subtitle 2"/>
          <p:cNvSpPr>
            <a:spLocks noGrp="1"/>
          </p:cNvSpPr>
          <p:nvPr>
            <p:ph type="subTitle" idx="1"/>
          </p:nvPr>
        </p:nvSpPr>
        <p:spPr>
          <a:xfrm>
            <a:off x="161960" y="908720"/>
            <a:ext cx="8768894" cy="4557652"/>
          </a:xfrm>
        </p:spPr>
        <p:txBody>
          <a:bodyPr>
            <a:noAutofit/>
          </a:bodyPr>
          <a:lstStyle/>
          <a:p>
            <a:pPr marL="342900" lvl="0" indent="-342900" algn="l">
              <a:spcAft>
                <a:spcPts val="0"/>
              </a:spcAft>
              <a:buFont typeface="Arial"/>
              <a:buChar char="•"/>
              <a:tabLst>
                <a:tab pos="457200" algn="l"/>
              </a:tabLst>
            </a:pPr>
            <a:r>
              <a:rPr lang="en-GB" sz="3500" dirty="0" smtClean="0">
                <a:solidFill>
                  <a:schemeClr val="tx1"/>
                </a:solidFill>
                <a:ea typeface="Times New Roman"/>
                <a:cs typeface="Times New Roman"/>
              </a:rPr>
              <a:t>Any issues to discuss now?</a:t>
            </a:r>
          </a:p>
          <a:p>
            <a:pPr marL="342900" lvl="0" indent="-342900" algn="l">
              <a:spcAft>
                <a:spcPts val="0"/>
              </a:spcAft>
              <a:buFont typeface="Arial"/>
              <a:buChar char="•"/>
              <a:tabLst>
                <a:tab pos="457200" algn="l"/>
              </a:tabLst>
            </a:pPr>
            <a:r>
              <a:rPr lang="en-GB" sz="3500" dirty="0" smtClean="0">
                <a:solidFill>
                  <a:schemeClr val="tx1"/>
                </a:solidFill>
                <a:ea typeface="Times New Roman"/>
                <a:cs typeface="Times New Roman"/>
              </a:rPr>
              <a:t>Anything you would like on the agenda in future?</a:t>
            </a:r>
          </a:p>
          <a:p>
            <a:pPr marL="342900" lvl="0" indent="-342900" algn="l">
              <a:spcAft>
                <a:spcPts val="0"/>
              </a:spcAft>
              <a:buFont typeface="Arial"/>
              <a:buChar char="•"/>
              <a:tabLst>
                <a:tab pos="457200" algn="l"/>
              </a:tabLst>
            </a:pPr>
            <a:r>
              <a:rPr lang="en-GB" sz="3500" dirty="0" smtClean="0">
                <a:solidFill>
                  <a:schemeClr val="tx1"/>
                </a:solidFill>
                <a:ea typeface="Times New Roman"/>
                <a:cs typeface="Times New Roman"/>
              </a:rPr>
              <a:t>Please fill in your Evaluation sheet before you go</a:t>
            </a:r>
          </a:p>
          <a:p>
            <a:pPr marL="342900" lvl="0" indent="-342900" algn="l">
              <a:spcAft>
                <a:spcPts val="0"/>
              </a:spcAft>
              <a:buFont typeface="Arial"/>
              <a:buChar char="•"/>
              <a:tabLst>
                <a:tab pos="457200" algn="l"/>
              </a:tabLst>
            </a:pPr>
            <a:endParaRPr lang="en-GB" sz="2500" dirty="0">
              <a:latin typeface="Times New Roman"/>
              <a:ea typeface="Times New Roman"/>
              <a:cs typeface="Times New Roman"/>
            </a:endParaRPr>
          </a:p>
          <a:p>
            <a:pPr marL="435622" lvl="1" algn="l">
              <a:defRPr/>
            </a:pPr>
            <a:endParaRPr lang="en-US" altLang="en-US" sz="2400" dirty="0" smtClean="0">
              <a:solidFill>
                <a:srgbClr val="05583A"/>
              </a:solidFill>
              <a:ea typeface="ヒラギノ角ゴ Pro W3" pitchFamily="-84" charset="-128"/>
            </a:endParaRPr>
          </a:p>
          <a:p>
            <a:pPr marL="435622" lvl="1" algn="l">
              <a:defRPr/>
            </a:pPr>
            <a:endParaRPr lang="en-US" altLang="en-US" sz="2000" dirty="0" smtClean="0">
              <a:solidFill>
                <a:srgbClr val="05583A"/>
              </a:solidFill>
              <a:ea typeface="ヒラギノ角ゴ Pro W3" pitchFamily="-84" charset="-128"/>
            </a:endParaRPr>
          </a:p>
        </p:txBody>
      </p:sp>
    </p:spTree>
    <p:extLst>
      <p:ext uri="{BB962C8B-B14F-4D97-AF65-F5344CB8AC3E}">
        <p14:creationId xmlns:p14="http://schemas.microsoft.com/office/powerpoint/2010/main" val="27169876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C316"/>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8" name="TextBox 7"/>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smtClean="0">
                <a:solidFill>
                  <a:prstClr val="white"/>
                </a:solidFill>
                <a:cs typeface="Calibri" pitchFamily="34" charset="0"/>
              </a:rPr>
              <a:t>Education Performance &amp; Information</a:t>
            </a:r>
            <a:endParaRPr lang="en-GB" sz="1200" b="1" dirty="0">
              <a:solidFill>
                <a:prstClr val="white"/>
              </a:solidFill>
              <a:cs typeface="Calibri" pitchFamily="34" charset="0"/>
            </a:endParaRPr>
          </a:p>
        </p:txBody>
      </p:sp>
      <p:sp>
        <p:nvSpPr>
          <p:cNvPr id="9" name="TextBox 8"/>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
        <p:nvSpPr>
          <p:cNvPr id="4" name="Rectangle 3"/>
          <p:cNvSpPr/>
          <p:nvPr/>
        </p:nvSpPr>
        <p:spPr>
          <a:xfrm>
            <a:off x="615678" y="1052736"/>
            <a:ext cx="7412706" cy="5478423"/>
          </a:xfrm>
          <a:prstGeom prst="rect">
            <a:avLst/>
          </a:prstGeom>
        </p:spPr>
        <p:txBody>
          <a:bodyPr wrap="square">
            <a:spAutoFit/>
          </a:bodyPr>
          <a:lstStyle/>
          <a:p>
            <a:r>
              <a:rPr lang="en-GB" sz="2300" dirty="0" smtClean="0"/>
              <a:t>2.10 </a:t>
            </a:r>
            <a:r>
              <a:rPr lang="en-GB" sz="2300" dirty="0"/>
              <a:t>– </a:t>
            </a:r>
            <a:r>
              <a:rPr lang="en-GB" sz="2300" dirty="0" smtClean="0"/>
              <a:t>Break (Secondary Colleagues Arrive)</a:t>
            </a:r>
          </a:p>
          <a:p>
            <a:endParaRPr lang="en-GB" sz="1000" dirty="0" smtClean="0"/>
          </a:p>
          <a:p>
            <a:r>
              <a:rPr lang="en-GB" sz="2400" dirty="0"/>
              <a:t>2.25 – Welcome &amp; Introductions</a:t>
            </a:r>
          </a:p>
          <a:p>
            <a:r>
              <a:rPr lang="en-GB" sz="2400" dirty="0"/>
              <a:t>2.30 – School Census</a:t>
            </a:r>
          </a:p>
          <a:p>
            <a:r>
              <a:rPr lang="en-GB" sz="2400" dirty="0"/>
              <a:t>2.45 – Academy Checking Service</a:t>
            </a:r>
          </a:p>
          <a:p>
            <a:r>
              <a:rPr lang="en-GB" sz="2400" dirty="0"/>
              <a:t>2.50 – Childcare Data</a:t>
            </a:r>
          </a:p>
          <a:p>
            <a:r>
              <a:rPr lang="en-GB" sz="2400" dirty="0"/>
              <a:t>3.00 </a:t>
            </a:r>
            <a:r>
              <a:rPr lang="en-GB" sz="2400" dirty="0" smtClean="0"/>
              <a:t>- Funding</a:t>
            </a:r>
            <a:endParaRPr lang="en-GB" sz="2400" dirty="0"/>
          </a:p>
          <a:p>
            <a:r>
              <a:rPr lang="en-GB" sz="2400" dirty="0"/>
              <a:t>3.15 – School Workforce Census</a:t>
            </a:r>
          </a:p>
          <a:p>
            <a:r>
              <a:rPr lang="en-GB" sz="2400" dirty="0"/>
              <a:t>3.25 – Exclusions</a:t>
            </a:r>
          </a:p>
          <a:p>
            <a:r>
              <a:rPr lang="en-GB" altLang="en-US" sz="2400" dirty="0"/>
              <a:t>3.30 – Meeting closes for Primary Schools</a:t>
            </a:r>
          </a:p>
          <a:p>
            <a:endParaRPr lang="en-GB" altLang="en-US" sz="1000" dirty="0"/>
          </a:p>
          <a:p>
            <a:r>
              <a:rPr lang="en-GB" altLang="en-US" sz="2300" dirty="0" smtClean="0"/>
              <a:t>3.35 – Primary to Secondary Transfer Data</a:t>
            </a:r>
          </a:p>
          <a:p>
            <a:r>
              <a:rPr lang="en-GB" altLang="en-US" sz="2300" dirty="0" smtClean="0"/>
              <a:t>3.40 – School Census – Secondary</a:t>
            </a:r>
          </a:p>
          <a:p>
            <a:r>
              <a:rPr lang="en-GB" altLang="en-US" sz="2300" dirty="0" smtClean="0"/>
              <a:t>3.50 – Careers</a:t>
            </a:r>
          </a:p>
          <a:p>
            <a:r>
              <a:rPr lang="en-GB" altLang="en-US" sz="2300" dirty="0" smtClean="0"/>
              <a:t>4.05 – General Q&amp;A</a:t>
            </a:r>
          </a:p>
          <a:p>
            <a:r>
              <a:rPr lang="en-GB" altLang="en-US" sz="2300" dirty="0" smtClean="0"/>
              <a:t>4:15 – Meeting closes for Secondary Schools</a:t>
            </a:r>
            <a:endParaRPr lang="en-GB" altLang="en-US" sz="2300" dirty="0"/>
          </a:p>
        </p:txBody>
      </p:sp>
      <p:sp>
        <p:nvSpPr>
          <p:cNvPr id="6" name="TextBox 5"/>
          <p:cNvSpPr txBox="1"/>
          <p:nvPr/>
        </p:nvSpPr>
        <p:spPr>
          <a:xfrm>
            <a:off x="615678" y="440858"/>
            <a:ext cx="4748410" cy="707886"/>
          </a:xfrm>
          <a:prstGeom prst="rect">
            <a:avLst/>
          </a:prstGeom>
          <a:noFill/>
        </p:spPr>
        <p:txBody>
          <a:bodyPr wrap="square" rtlCol="0">
            <a:spAutoFit/>
          </a:bodyPr>
          <a:lstStyle/>
          <a:p>
            <a:r>
              <a:rPr lang="en-GB" sz="4000" b="1" dirty="0" smtClean="0">
                <a:solidFill>
                  <a:srgbClr val="92D050"/>
                </a:solidFill>
              </a:rPr>
              <a:t>AGENDA</a:t>
            </a:r>
            <a:endParaRPr lang="en-GB" sz="4000" b="1" dirty="0">
              <a:solidFill>
                <a:srgbClr val="92D050"/>
              </a:solidFill>
            </a:endParaRPr>
          </a:p>
        </p:txBody>
      </p:sp>
    </p:spTree>
    <p:extLst>
      <p:ext uri="{BB962C8B-B14F-4D97-AF65-F5344CB8AC3E}">
        <p14:creationId xmlns:p14="http://schemas.microsoft.com/office/powerpoint/2010/main" val="10155211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C316"/>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8" name="TextBox 7"/>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smtClean="0">
                <a:solidFill>
                  <a:prstClr val="white"/>
                </a:solidFill>
                <a:cs typeface="Calibri" pitchFamily="34" charset="0"/>
              </a:rPr>
              <a:t>Education Performance &amp; Information</a:t>
            </a:r>
            <a:endParaRPr lang="en-GB" sz="1200" b="1" dirty="0">
              <a:solidFill>
                <a:prstClr val="white"/>
              </a:solidFill>
              <a:cs typeface="Calibri" pitchFamily="34" charset="0"/>
            </a:endParaRPr>
          </a:p>
        </p:txBody>
      </p:sp>
      <p:sp>
        <p:nvSpPr>
          <p:cNvPr id="9" name="TextBox 8"/>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
        <p:nvSpPr>
          <p:cNvPr id="4" name="Rectangle 3"/>
          <p:cNvSpPr/>
          <p:nvPr/>
        </p:nvSpPr>
        <p:spPr>
          <a:xfrm>
            <a:off x="107504" y="889593"/>
            <a:ext cx="8856984" cy="4007251"/>
          </a:xfrm>
          <a:prstGeom prst="rect">
            <a:avLst/>
          </a:prstGeom>
        </p:spPr>
        <p:txBody>
          <a:bodyPr wrap="square">
            <a:spAutoFit/>
          </a:bodyPr>
          <a:lstStyle/>
          <a:p>
            <a:pPr>
              <a:lnSpc>
                <a:spcPct val="90000"/>
              </a:lnSpc>
              <a:buFont typeface="Wingdings" pitchFamily="2" charset="2"/>
              <a:buNone/>
            </a:pPr>
            <a:r>
              <a:rPr lang="en-GB" altLang="en-US" sz="2800" b="1" dirty="0" smtClean="0">
                <a:solidFill>
                  <a:srgbClr val="92D050"/>
                </a:solidFill>
              </a:rPr>
              <a:t>School </a:t>
            </a:r>
            <a:r>
              <a:rPr lang="en-GB" altLang="en-US" sz="2800" b="1" dirty="0">
                <a:solidFill>
                  <a:srgbClr val="92D050"/>
                </a:solidFill>
              </a:rPr>
              <a:t>Census:</a:t>
            </a:r>
          </a:p>
          <a:p>
            <a:pPr>
              <a:lnSpc>
                <a:spcPct val="90000"/>
              </a:lnSpc>
              <a:buFont typeface="Wingdings" pitchFamily="2" charset="2"/>
              <a:buNone/>
            </a:pPr>
            <a:r>
              <a:rPr lang="en-GB" altLang="en-US" sz="2400" dirty="0"/>
              <a:t>Autumn Headcount </a:t>
            </a:r>
            <a:r>
              <a:rPr lang="en-GB" altLang="en-US" sz="2400" dirty="0"/>
              <a:t>Date = </a:t>
            </a:r>
            <a:r>
              <a:rPr lang="en-GB" altLang="en-US" sz="2400" dirty="0" smtClean="0"/>
              <a:t>Thurs 5</a:t>
            </a:r>
            <a:r>
              <a:rPr lang="en-GB" altLang="en-US" sz="2400" baseline="30000" dirty="0" smtClean="0"/>
              <a:t>th</a:t>
            </a:r>
            <a:r>
              <a:rPr lang="en-GB" altLang="en-US" sz="2400" dirty="0" smtClean="0"/>
              <a:t> Oct ’17, Deadline </a:t>
            </a:r>
            <a:r>
              <a:rPr lang="en-GB" altLang="en-US" sz="2400" dirty="0"/>
              <a:t>= </a:t>
            </a:r>
            <a:r>
              <a:rPr lang="en-GB" altLang="en-US" sz="2400" dirty="0" smtClean="0"/>
              <a:t>Tues 10</a:t>
            </a:r>
            <a:r>
              <a:rPr lang="en-GB" altLang="en-US" sz="2400" baseline="30000" dirty="0" smtClean="0"/>
              <a:t>th</a:t>
            </a:r>
          </a:p>
          <a:p>
            <a:pPr>
              <a:lnSpc>
                <a:spcPct val="90000"/>
              </a:lnSpc>
              <a:buFont typeface="Wingdings" pitchFamily="2" charset="2"/>
              <a:buNone/>
            </a:pPr>
            <a:r>
              <a:rPr lang="en-GB" altLang="en-US" sz="2400" dirty="0" smtClean="0"/>
              <a:t>Spring </a:t>
            </a:r>
            <a:r>
              <a:rPr lang="en-GB" altLang="en-US" sz="2400" dirty="0"/>
              <a:t>Headcount Date = </a:t>
            </a:r>
            <a:r>
              <a:rPr lang="en-GB" altLang="en-US" sz="2400" dirty="0" smtClean="0"/>
              <a:t>Thurs 18</a:t>
            </a:r>
            <a:r>
              <a:rPr lang="en-GB" altLang="en-US" sz="2400" baseline="30000" dirty="0" smtClean="0"/>
              <a:t>th</a:t>
            </a:r>
            <a:r>
              <a:rPr lang="en-GB" altLang="en-US" sz="2400" dirty="0" smtClean="0"/>
              <a:t> Jan ’18, Deadline </a:t>
            </a:r>
            <a:r>
              <a:rPr lang="en-GB" altLang="en-US" sz="2400" dirty="0"/>
              <a:t>= </a:t>
            </a:r>
            <a:r>
              <a:rPr lang="en-GB" altLang="en-US" sz="2400" dirty="0" smtClean="0"/>
              <a:t>Tues 23</a:t>
            </a:r>
            <a:r>
              <a:rPr lang="en-GB" altLang="en-US" sz="2400" baseline="30000" dirty="0" smtClean="0"/>
              <a:t>rd</a:t>
            </a:r>
            <a:r>
              <a:rPr lang="en-GB" altLang="en-US" sz="2400" dirty="0" smtClean="0"/>
              <a:t> </a:t>
            </a:r>
          </a:p>
          <a:p>
            <a:pPr>
              <a:lnSpc>
                <a:spcPct val="90000"/>
              </a:lnSpc>
              <a:buFont typeface="Wingdings" pitchFamily="2" charset="2"/>
              <a:buNone/>
            </a:pPr>
            <a:r>
              <a:rPr lang="en-GB" altLang="en-US" sz="2400" dirty="0"/>
              <a:t>Summer </a:t>
            </a:r>
            <a:r>
              <a:rPr lang="en-GB" altLang="en-US" sz="2400" dirty="0" smtClean="0"/>
              <a:t>Headcount </a:t>
            </a:r>
            <a:r>
              <a:rPr lang="en-GB" altLang="en-US" sz="2400" dirty="0"/>
              <a:t>Date = </a:t>
            </a:r>
            <a:r>
              <a:rPr lang="en-GB" altLang="en-US" sz="2400" dirty="0" smtClean="0"/>
              <a:t>Thurs 24</a:t>
            </a:r>
            <a:r>
              <a:rPr lang="en-GB" altLang="en-US" sz="2400" baseline="30000" dirty="0" smtClean="0"/>
              <a:t>th</a:t>
            </a:r>
            <a:r>
              <a:rPr lang="en-GB" altLang="en-US" sz="2400" dirty="0" smtClean="0"/>
              <a:t> May ’18, Deadline </a:t>
            </a:r>
            <a:r>
              <a:rPr lang="en-GB" altLang="en-US" sz="2400" dirty="0"/>
              <a:t>= </a:t>
            </a:r>
            <a:r>
              <a:rPr lang="en-GB" altLang="en-US" sz="2400" dirty="0" smtClean="0"/>
              <a:t>Tues 29</a:t>
            </a:r>
            <a:r>
              <a:rPr lang="en-GB" altLang="en-US" sz="2400" baseline="30000" dirty="0" smtClean="0"/>
              <a:t>th</a:t>
            </a:r>
            <a:endParaRPr lang="en-GB" altLang="en-US" sz="2400" baseline="30000" dirty="0"/>
          </a:p>
          <a:p>
            <a:pPr>
              <a:lnSpc>
                <a:spcPct val="90000"/>
              </a:lnSpc>
              <a:buFont typeface="Wingdings" pitchFamily="2" charset="2"/>
              <a:buNone/>
            </a:pPr>
            <a:endParaRPr lang="en-GB" altLang="en-US" sz="1000" baseline="30000" dirty="0"/>
          </a:p>
          <a:p>
            <a:pPr>
              <a:lnSpc>
                <a:spcPct val="90000"/>
              </a:lnSpc>
            </a:pPr>
            <a:r>
              <a:rPr lang="en-GB" altLang="en-US" dirty="0" smtClean="0"/>
              <a:t>Academies </a:t>
            </a:r>
            <a:r>
              <a:rPr lang="en-GB" altLang="en-US" dirty="0"/>
              <a:t>follow DfE deadlines – please submit </a:t>
            </a:r>
            <a:r>
              <a:rPr lang="en-GB" altLang="en-US" dirty="0" smtClean="0"/>
              <a:t>well in </a:t>
            </a:r>
            <a:r>
              <a:rPr lang="en-GB" altLang="en-US" dirty="0"/>
              <a:t>advance of </a:t>
            </a:r>
            <a:r>
              <a:rPr lang="en-GB" altLang="en-US" dirty="0" smtClean="0"/>
              <a:t>final DfE deadline</a:t>
            </a:r>
            <a:endParaRPr lang="en-GB" altLang="en-US" dirty="0"/>
          </a:p>
          <a:p>
            <a:pPr>
              <a:lnSpc>
                <a:spcPct val="90000"/>
              </a:lnSpc>
              <a:buFont typeface="Wingdings" pitchFamily="2" charset="2"/>
              <a:buNone/>
            </a:pPr>
            <a:endParaRPr lang="en-GB" altLang="en-US" sz="1000" dirty="0" smtClean="0"/>
          </a:p>
          <a:p>
            <a:pPr>
              <a:lnSpc>
                <a:spcPct val="90000"/>
              </a:lnSpc>
              <a:buFont typeface="Wingdings" pitchFamily="2" charset="2"/>
              <a:buNone/>
            </a:pPr>
            <a:r>
              <a:rPr lang="en-GB" altLang="en-US" sz="2800" b="1" dirty="0">
                <a:solidFill>
                  <a:srgbClr val="92D050"/>
                </a:solidFill>
              </a:rPr>
              <a:t>School </a:t>
            </a:r>
            <a:r>
              <a:rPr lang="en-GB" altLang="en-US" sz="2800" b="1" dirty="0" smtClean="0">
                <a:solidFill>
                  <a:srgbClr val="92D050"/>
                </a:solidFill>
              </a:rPr>
              <a:t>Workforce Census</a:t>
            </a:r>
            <a:r>
              <a:rPr lang="en-GB" altLang="en-US" sz="2800" b="1" dirty="0">
                <a:solidFill>
                  <a:srgbClr val="92D050"/>
                </a:solidFill>
              </a:rPr>
              <a:t>:</a:t>
            </a:r>
          </a:p>
          <a:p>
            <a:pPr>
              <a:lnSpc>
                <a:spcPct val="90000"/>
              </a:lnSpc>
              <a:buFont typeface="Wingdings" pitchFamily="2" charset="2"/>
              <a:buNone/>
            </a:pPr>
            <a:r>
              <a:rPr lang="en-GB" altLang="en-US" sz="2400" dirty="0" smtClean="0"/>
              <a:t>Headcount </a:t>
            </a:r>
            <a:r>
              <a:rPr lang="en-GB" altLang="en-US" sz="2400" dirty="0"/>
              <a:t>Date = </a:t>
            </a:r>
            <a:r>
              <a:rPr lang="en-GB" altLang="en-US" sz="2400" dirty="0" smtClean="0"/>
              <a:t>Thurs 2</a:t>
            </a:r>
            <a:r>
              <a:rPr lang="en-GB" altLang="en-US" sz="2400" baseline="30000" dirty="0" smtClean="0"/>
              <a:t>nd</a:t>
            </a:r>
            <a:r>
              <a:rPr lang="en-GB" altLang="en-US" sz="2400" dirty="0" smtClean="0"/>
              <a:t> Nov ’17, Deadline </a:t>
            </a:r>
            <a:r>
              <a:rPr lang="en-GB" altLang="en-US" sz="2400" dirty="0"/>
              <a:t>= </a:t>
            </a:r>
            <a:r>
              <a:rPr lang="en-GB" altLang="en-US" sz="2400" dirty="0" smtClean="0"/>
              <a:t>Tues 7</a:t>
            </a:r>
            <a:r>
              <a:rPr lang="en-GB" altLang="en-US" sz="2400" baseline="30000" dirty="0" smtClean="0"/>
              <a:t>th</a:t>
            </a:r>
            <a:r>
              <a:rPr lang="en-GB" altLang="en-US" sz="2400" dirty="0" smtClean="0"/>
              <a:t>  </a:t>
            </a:r>
            <a:endParaRPr lang="en-GB" altLang="en-US" sz="2400" baseline="30000" dirty="0"/>
          </a:p>
          <a:p>
            <a:pPr>
              <a:lnSpc>
                <a:spcPct val="90000"/>
              </a:lnSpc>
              <a:buFont typeface="Wingdings" pitchFamily="2" charset="2"/>
              <a:buNone/>
            </a:pPr>
            <a:endParaRPr lang="en-GB" altLang="en-US" sz="1000" dirty="0"/>
          </a:p>
          <a:p>
            <a:pPr>
              <a:lnSpc>
                <a:spcPct val="90000"/>
              </a:lnSpc>
            </a:pPr>
            <a:endParaRPr lang="en-GB" altLang="en-US" sz="1000" dirty="0"/>
          </a:p>
          <a:p>
            <a:pPr>
              <a:lnSpc>
                <a:spcPct val="90000"/>
              </a:lnSpc>
            </a:pPr>
            <a:r>
              <a:rPr lang="en-GB" altLang="en-US" sz="2800" b="1" dirty="0">
                <a:solidFill>
                  <a:srgbClr val="92D050"/>
                </a:solidFill>
              </a:rPr>
              <a:t>Reading Project </a:t>
            </a:r>
            <a:r>
              <a:rPr lang="en-GB" altLang="en-US" sz="2800" b="1" dirty="0" smtClean="0">
                <a:solidFill>
                  <a:srgbClr val="92D050"/>
                </a:solidFill>
              </a:rPr>
              <a:t>Data (Current Y2):</a:t>
            </a:r>
            <a:endParaRPr lang="en-GB" altLang="en-US" sz="2800" b="1" dirty="0">
              <a:solidFill>
                <a:srgbClr val="92D050"/>
              </a:solidFill>
            </a:endParaRPr>
          </a:p>
          <a:p>
            <a:pPr>
              <a:lnSpc>
                <a:spcPct val="90000"/>
              </a:lnSpc>
            </a:pPr>
            <a:r>
              <a:rPr lang="en-GB" altLang="en-US" sz="2400" dirty="0" smtClean="0"/>
              <a:t>Autumn term data in by 11</a:t>
            </a:r>
            <a:r>
              <a:rPr lang="en-GB" altLang="en-US" sz="2400" baseline="30000" dirty="0" smtClean="0"/>
              <a:t>th</a:t>
            </a:r>
            <a:r>
              <a:rPr lang="en-GB" altLang="en-US" sz="2400" dirty="0" smtClean="0"/>
              <a:t> January</a:t>
            </a:r>
          </a:p>
          <a:p>
            <a:pPr>
              <a:lnSpc>
                <a:spcPct val="90000"/>
              </a:lnSpc>
            </a:pPr>
            <a:r>
              <a:rPr lang="en-GB" altLang="en-US" sz="2400" dirty="0" smtClean="0"/>
              <a:t>Spring term data in by 29</a:t>
            </a:r>
            <a:r>
              <a:rPr lang="en-GB" altLang="en-US" sz="2400" baseline="30000" dirty="0" smtClean="0"/>
              <a:t>th</a:t>
            </a:r>
            <a:r>
              <a:rPr lang="en-GB" altLang="en-US" sz="2400" dirty="0" smtClean="0"/>
              <a:t> March</a:t>
            </a:r>
          </a:p>
        </p:txBody>
      </p:sp>
      <p:sp>
        <p:nvSpPr>
          <p:cNvPr id="6" name="TextBox 5"/>
          <p:cNvSpPr txBox="1"/>
          <p:nvPr/>
        </p:nvSpPr>
        <p:spPr>
          <a:xfrm>
            <a:off x="131094" y="389114"/>
            <a:ext cx="4748410" cy="630942"/>
          </a:xfrm>
          <a:prstGeom prst="rect">
            <a:avLst/>
          </a:prstGeom>
          <a:noFill/>
        </p:spPr>
        <p:txBody>
          <a:bodyPr wrap="square" rtlCol="0">
            <a:spAutoFit/>
          </a:bodyPr>
          <a:lstStyle/>
          <a:p>
            <a:r>
              <a:rPr lang="en-GB" sz="3500" b="1" dirty="0" smtClean="0">
                <a:solidFill>
                  <a:srgbClr val="92D050"/>
                </a:solidFill>
              </a:rPr>
              <a:t>DIARY DATES</a:t>
            </a:r>
            <a:endParaRPr lang="en-GB" sz="3500" b="1" dirty="0">
              <a:solidFill>
                <a:srgbClr val="92D050"/>
              </a:solidFill>
            </a:endParaRPr>
          </a:p>
        </p:txBody>
      </p:sp>
    </p:spTree>
    <p:extLst>
      <p:ext uri="{BB962C8B-B14F-4D97-AF65-F5344CB8AC3E}">
        <p14:creationId xmlns:p14="http://schemas.microsoft.com/office/powerpoint/2010/main" val="37538744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C316"/>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8" name="TextBox 7"/>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smtClean="0">
                <a:solidFill>
                  <a:prstClr val="white"/>
                </a:solidFill>
                <a:cs typeface="Calibri" pitchFamily="34" charset="0"/>
              </a:rPr>
              <a:t>Education Performance &amp; Information</a:t>
            </a:r>
            <a:endParaRPr lang="en-GB" sz="1200" b="1" dirty="0">
              <a:solidFill>
                <a:prstClr val="white"/>
              </a:solidFill>
              <a:cs typeface="Calibri" pitchFamily="34" charset="0"/>
            </a:endParaRPr>
          </a:p>
        </p:txBody>
      </p:sp>
      <p:sp>
        <p:nvSpPr>
          <p:cNvPr id="9" name="TextBox 8"/>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
        <p:nvSpPr>
          <p:cNvPr id="4" name="Rectangle 3"/>
          <p:cNvSpPr/>
          <p:nvPr/>
        </p:nvSpPr>
        <p:spPr>
          <a:xfrm>
            <a:off x="615678" y="1052736"/>
            <a:ext cx="8132786" cy="5424562"/>
          </a:xfrm>
          <a:prstGeom prst="rect">
            <a:avLst/>
          </a:prstGeom>
        </p:spPr>
        <p:txBody>
          <a:bodyPr wrap="square">
            <a:spAutoFit/>
          </a:bodyPr>
          <a:lstStyle/>
          <a:p>
            <a:pPr marL="457200" indent="-457200">
              <a:lnSpc>
                <a:spcPct val="90000"/>
              </a:lnSpc>
              <a:buFont typeface="Arial" panose="020B0604020202020204" pitchFamily="34" charset="0"/>
              <a:buChar char="•"/>
            </a:pPr>
            <a:r>
              <a:rPr lang="en-GB" altLang="en-US" sz="3000" dirty="0" smtClean="0"/>
              <a:t>Linda Cambridge is leaving this week</a:t>
            </a:r>
          </a:p>
          <a:p>
            <a:pPr>
              <a:lnSpc>
                <a:spcPct val="90000"/>
              </a:lnSpc>
              <a:buFont typeface="Wingdings" pitchFamily="2" charset="2"/>
              <a:buNone/>
            </a:pPr>
            <a:endParaRPr lang="en-GB" altLang="en-US" sz="1000" dirty="0"/>
          </a:p>
          <a:p>
            <a:pPr>
              <a:lnSpc>
                <a:spcPct val="90000"/>
              </a:lnSpc>
            </a:pPr>
            <a:r>
              <a:rPr lang="en-GB" altLang="en-US" sz="3000" dirty="0"/>
              <a:t>Linda has done a lot of work to support </a:t>
            </a:r>
            <a:r>
              <a:rPr lang="en-GB" altLang="en-US" sz="3000" dirty="0" smtClean="0"/>
              <a:t>admissions and governors with their use of the central pupil database. Recently, </a:t>
            </a:r>
            <a:r>
              <a:rPr lang="en-GB" altLang="en-US" sz="3000" dirty="0"/>
              <a:t>she has created a report in ONE which should remove the need for most schools to submit ‘weekly returns’ to admissions. We are grateful for her </a:t>
            </a:r>
            <a:r>
              <a:rPr lang="en-GB" altLang="en-US" sz="3000" dirty="0" smtClean="0"/>
              <a:t>contribution over the years</a:t>
            </a:r>
            <a:endParaRPr lang="en-GB" altLang="en-US" sz="3000" dirty="0"/>
          </a:p>
          <a:p>
            <a:pPr>
              <a:lnSpc>
                <a:spcPct val="90000"/>
              </a:lnSpc>
              <a:buFont typeface="Wingdings" pitchFamily="2" charset="2"/>
              <a:buNone/>
            </a:pPr>
            <a:endParaRPr lang="en-GB" altLang="en-US" sz="1500" dirty="0" smtClean="0"/>
          </a:p>
          <a:p>
            <a:pPr marL="457200" indent="-457200">
              <a:lnSpc>
                <a:spcPct val="90000"/>
              </a:lnSpc>
              <a:buFont typeface="Arial" panose="020B0604020202020204" pitchFamily="34" charset="0"/>
              <a:buChar char="•"/>
            </a:pPr>
            <a:r>
              <a:rPr lang="en-GB" altLang="en-US" sz="3000" dirty="0" err="1" smtClean="0"/>
              <a:t>Saadane</a:t>
            </a:r>
            <a:r>
              <a:rPr lang="en-GB" altLang="en-US" sz="3000" dirty="0" smtClean="0"/>
              <a:t> </a:t>
            </a:r>
            <a:r>
              <a:rPr lang="en-GB" sz="3000" dirty="0" err="1" smtClean="0"/>
              <a:t>Benoumessad</a:t>
            </a:r>
            <a:r>
              <a:rPr lang="en-GB" sz="3000" dirty="0" smtClean="0"/>
              <a:t> </a:t>
            </a:r>
            <a:r>
              <a:rPr lang="en-GB" altLang="en-US" sz="3000" dirty="0" smtClean="0"/>
              <a:t>will provide temporary cover from next week</a:t>
            </a:r>
          </a:p>
          <a:p>
            <a:pPr marL="457200" indent="-457200">
              <a:lnSpc>
                <a:spcPct val="90000"/>
              </a:lnSpc>
              <a:buFont typeface="Arial" panose="020B0604020202020204" pitchFamily="34" charset="0"/>
              <a:buChar char="•"/>
            </a:pPr>
            <a:r>
              <a:rPr lang="en-GB" altLang="en-US" sz="3000" dirty="0" smtClean="0"/>
              <a:t>We have made permanent appointment of Jared Robinson, who we hope will join us in a few months</a:t>
            </a:r>
            <a:endParaRPr lang="en-GB" altLang="en-US" sz="3000" dirty="0"/>
          </a:p>
        </p:txBody>
      </p:sp>
      <p:sp>
        <p:nvSpPr>
          <p:cNvPr id="6" name="TextBox 5"/>
          <p:cNvSpPr txBox="1"/>
          <p:nvPr/>
        </p:nvSpPr>
        <p:spPr>
          <a:xfrm>
            <a:off x="561472" y="512632"/>
            <a:ext cx="4748410" cy="630942"/>
          </a:xfrm>
          <a:prstGeom prst="rect">
            <a:avLst/>
          </a:prstGeom>
          <a:noFill/>
        </p:spPr>
        <p:txBody>
          <a:bodyPr wrap="square" rtlCol="0">
            <a:spAutoFit/>
          </a:bodyPr>
          <a:lstStyle/>
          <a:p>
            <a:r>
              <a:rPr lang="en-GB" sz="3500" b="1" dirty="0" smtClean="0">
                <a:solidFill>
                  <a:srgbClr val="92D050"/>
                </a:solidFill>
              </a:rPr>
              <a:t>TEAM NEWS</a:t>
            </a:r>
            <a:endParaRPr lang="en-GB" sz="3500" b="1" dirty="0">
              <a:solidFill>
                <a:srgbClr val="92D050"/>
              </a:solidFill>
            </a:endParaRPr>
          </a:p>
        </p:txBody>
      </p:sp>
    </p:spTree>
    <p:extLst>
      <p:ext uri="{BB962C8B-B14F-4D97-AF65-F5344CB8AC3E}">
        <p14:creationId xmlns:p14="http://schemas.microsoft.com/office/powerpoint/2010/main" val="42023491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4" name="TextBox 3"/>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a:solidFill>
                  <a:prstClr val="white"/>
                </a:solidFill>
                <a:cs typeface="Calibri" pitchFamily="34" charset="0"/>
              </a:rPr>
              <a:t>Education Performance &amp; Information</a:t>
            </a:r>
          </a:p>
        </p:txBody>
      </p:sp>
      <p:sp>
        <p:nvSpPr>
          <p:cNvPr id="3" name="Rectangle 2"/>
          <p:cNvSpPr/>
          <p:nvPr/>
        </p:nvSpPr>
        <p:spPr>
          <a:xfrm>
            <a:off x="1" y="479040"/>
            <a:ext cx="9155116" cy="489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b="14354"/>
          <a:stretch>
            <a:fillRect/>
          </a:stretch>
        </p:blipFill>
        <p:spPr bwMode="auto">
          <a:xfrm>
            <a:off x="7542043" y="5844652"/>
            <a:ext cx="1107163" cy="5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95537" y="2379625"/>
            <a:ext cx="8759580" cy="1096593"/>
          </a:xfrm>
          <a:prstGeom prst="rect">
            <a:avLst/>
          </a:prstGeom>
          <a:noFill/>
        </p:spPr>
        <p:txBody>
          <a:bodyPr wrap="square" lIns="0" tIns="40074" rIns="0" bIns="40074" rtlCol="0" anchor="ctr" anchorCtr="0">
            <a:spAutoFit/>
          </a:bodyPr>
          <a:lstStyle/>
          <a:p>
            <a:r>
              <a:rPr lang="en-GB" sz="4000" b="1" dirty="0" smtClean="0">
                <a:ln>
                  <a:solidFill>
                    <a:srgbClr val="2C4C24"/>
                  </a:solidFill>
                </a:ln>
                <a:solidFill>
                  <a:srgbClr val="2C4C24"/>
                </a:solidFill>
                <a:cs typeface="Calibri" pitchFamily="34" charset="0"/>
              </a:rPr>
              <a:t>School Census (All)</a:t>
            </a:r>
          </a:p>
          <a:p>
            <a:r>
              <a:rPr lang="en-GB" sz="2600" b="1" dirty="0" smtClean="0">
                <a:ln>
                  <a:solidFill>
                    <a:srgbClr val="2C4C24"/>
                  </a:solidFill>
                </a:ln>
                <a:solidFill>
                  <a:srgbClr val="2C4C24"/>
                </a:solidFill>
                <a:cs typeface="Calibri" pitchFamily="34" charset="0"/>
              </a:rPr>
              <a:t>Jane Xavier-Small, </a:t>
            </a:r>
            <a:r>
              <a:rPr lang="en-GB" sz="2600" b="1" dirty="0">
                <a:ln>
                  <a:solidFill>
                    <a:srgbClr val="2C4C24"/>
                  </a:solidFill>
                </a:ln>
                <a:solidFill>
                  <a:srgbClr val="2C4C24"/>
                </a:solidFill>
                <a:cs typeface="Calibri" pitchFamily="34" charset="0"/>
              </a:rPr>
              <a:t>Education Performance &amp; Information Team</a:t>
            </a:r>
            <a:endParaRPr lang="en-GB" sz="1400" b="1" dirty="0">
              <a:solidFill>
                <a:schemeClr val="bg1"/>
              </a:solidFill>
              <a:cs typeface="Calibri" pitchFamily="34" charset="0"/>
            </a:endParaRPr>
          </a:p>
        </p:txBody>
      </p:sp>
      <p:sp>
        <p:nvSpPr>
          <p:cNvPr id="8" name="TextBox 7"/>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Tree>
    <p:extLst>
      <p:ext uri="{BB962C8B-B14F-4D97-AF65-F5344CB8AC3E}">
        <p14:creationId xmlns:p14="http://schemas.microsoft.com/office/powerpoint/2010/main" val="35627863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4" name="TextBox 3"/>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a:solidFill>
                  <a:prstClr val="white"/>
                </a:solidFill>
                <a:cs typeface="Calibri" pitchFamily="34" charset="0"/>
              </a:rPr>
              <a:t>Education Performance &amp; Information</a:t>
            </a:r>
          </a:p>
        </p:txBody>
      </p:sp>
      <p:sp>
        <p:nvSpPr>
          <p:cNvPr id="3" name="Rectangle 2"/>
          <p:cNvSpPr/>
          <p:nvPr/>
        </p:nvSpPr>
        <p:spPr>
          <a:xfrm>
            <a:off x="1" y="479040"/>
            <a:ext cx="9155116" cy="489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b="14354"/>
          <a:stretch>
            <a:fillRect/>
          </a:stretch>
        </p:blipFill>
        <p:spPr bwMode="auto">
          <a:xfrm>
            <a:off x="7542043" y="5844652"/>
            <a:ext cx="1107163" cy="5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15678" y="2564904"/>
            <a:ext cx="8234105" cy="3712694"/>
          </a:xfrm>
          <a:prstGeom prst="rect">
            <a:avLst/>
          </a:prstGeom>
          <a:noFill/>
        </p:spPr>
        <p:txBody>
          <a:bodyPr wrap="square" lIns="0" tIns="40074" rIns="0" bIns="40074" rtlCol="0" anchor="ctr" anchorCtr="0">
            <a:spAutoFit/>
          </a:bodyPr>
          <a:lstStyle/>
          <a:p>
            <a:r>
              <a:rPr lang="en-US" sz="4000" b="1" dirty="0">
                <a:solidFill>
                  <a:srgbClr val="05583A"/>
                </a:solidFill>
              </a:rPr>
              <a:t>Early Years Provider HUB (30 hours checker</a:t>
            </a:r>
            <a:r>
              <a:rPr lang="en-US" sz="4000" b="1" dirty="0" smtClean="0">
                <a:solidFill>
                  <a:srgbClr val="05583A"/>
                </a:solidFill>
              </a:rPr>
              <a:t>)</a:t>
            </a:r>
            <a:r>
              <a:rPr lang="en-US" sz="4000" dirty="0">
                <a:solidFill>
                  <a:srgbClr val="05583A"/>
                </a:solidFill>
                <a:ea typeface="ヒラギノ角ゴ Pro W3" pitchFamily="-84" charset="-128"/>
              </a:rPr>
              <a:t/>
            </a:r>
            <a:br>
              <a:rPr lang="en-US" sz="4000" dirty="0">
                <a:solidFill>
                  <a:srgbClr val="05583A"/>
                </a:solidFill>
                <a:ea typeface="ヒラギノ角ゴ Pro W3" pitchFamily="-84" charset="-128"/>
              </a:rPr>
            </a:br>
            <a:r>
              <a:rPr lang="en-US" sz="2400" dirty="0" err="1">
                <a:solidFill>
                  <a:srgbClr val="05583A"/>
                </a:solidFill>
                <a:ea typeface="ヒラギノ角ゴ Pro W3" pitchFamily="-84" charset="-128"/>
              </a:rPr>
              <a:t>Katre</a:t>
            </a:r>
            <a:r>
              <a:rPr lang="en-US" sz="2400" dirty="0">
                <a:solidFill>
                  <a:srgbClr val="05583A"/>
                </a:solidFill>
                <a:ea typeface="ヒラギノ角ゴ Pro W3" pitchFamily="-84" charset="-128"/>
              </a:rPr>
              <a:t> </a:t>
            </a:r>
            <a:r>
              <a:rPr lang="en-US" sz="2400" dirty="0" err="1">
                <a:solidFill>
                  <a:srgbClr val="05583A"/>
                </a:solidFill>
                <a:ea typeface="ヒラギノ角ゴ Pro W3" pitchFamily="-84" charset="-128"/>
              </a:rPr>
              <a:t>Sikka</a:t>
            </a:r>
            <a:r>
              <a:rPr lang="en-US" sz="2400" dirty="0">
                <a:solidFill>
                  <a:srgbClr val="05583A"/>
                </a:solidFill>
                <a:ea typeface="ヒラギノ角ゴ Pro W3" pitchFamily="-84" charset="-128"/>
              </a:rPr>
              <a:t>, Childcare Participation </a:t>
            </a:r>
            <a:r>
              <a:rPr lang="en-US" sz="2400" dirty="0" smtClean="0">
                <a:solidFill>
                  <a:srgbClr val="05583A"/>
                </a:solidFill>
                <a:ea typeface="ヒラギノ角ゴ Pro W3" pitchFamily="-84" charset="-128"/>
              </a:rPr>
              <a:t>Officer</a:t>
            </a:r>
          </a:p>
          <a:p>
            <a:endParaRPr lang="en-US" sz="2400" b="1" dirty="0">
              <a:solidFill>
                <a:srgbClr val="05583A"/>
              </a:solidFill>
              <a:ea typeface="ヒラギノ角ゴ Pro W3" pitchFamily="-84" charset="-128"/>
              <a:cs typeface="Calibri" pitchFamily="34" charset="0"/>
            </a:endParaRPr>
          </a:p>
          <a:p>
            <a:endParaRPr lang="en-US" sz="2400" b="1" dirty="0" smtClean="0">
              <a:solidFill>
                <a:srgbClr val="05583A"/>
              </a:solidFill>
              <a:ea typeface="ヒラギノ角ゴ Pro W3" pitchFamily="-84" charset="-128"/>
              <a:cs typeface="Calibri" pitchFamily="34" charset="0"/>
            </a:endParaRPr>
          </a:p>
          <a:p>
            <a:endParaRPr lang="en-US" sz="2400" b="1" dirty="0">
              <a:solidFill>
                <a:srgbClr val="05583A"/>
              </a:solidFill>
              <a:ea typeface="ヒラギノ角ゴ Pro W3" pitchFamily="-84" charset="-128"/>
              <a:cs typeface="Calibri" pitchFamily="34" charset="0"/>
            </a:endParaRPr>
          </a:p>
          <a:p>
            <a:endParaRPr lang="en-US" sz="2000" b="1" dirty="0" smtClean="0">
              <a:solidFill>
                <a:srgbClr val="05583A"/>
              </a:solidFill>
              <a:ea typeface="ヒラギノ角ゴ Pro W3" pitchFamily="-84" charset="-128"/>
              <a:cs typeface="Calibri" pitchFamily="34" charset="0"/>
            </a:endParaRPr>
          </a:p>
          <a:p>
            <a:r>
              <a:rPr lang="en-US" sz="2000" dirty="0">
                <a:solidFill>
                  <a:srgbClr val="05583A"/>
                </a:solidFill>
                <a:ea typeface="ヒラギノ角ゴ Pro W3" pitchFamily="-84" charset="-128"/>
              </a:rPr>
              <a:t>childcare@walthamforest.gov.uk</a:t>
            </a:r>
            <a:br>
              <a:rPr lang="en-US" sz="2000" dirty="0">
                <a:solidFill>
                  <a:srgbClr val="05583A"/>
                </a:solidFill>
                <a:ea typeface="ヒラギノ角ゴ Pro W3" pitchFamily="-84" charset="-128"/>
              </a:rPr>
            </a:br>
            <a:r>
              <a:rPr lang="en-US" sz="2000" dirty="0">
                <a:solidFill>
                  <a:srgbClr val="05583A"/>
                </a:solidFill>
                <a:ea typeface="ヒラギノ角ゴ Pro W3" pitchFamily="-84" charset="-128"/>
              </a:rPr>
              <a:t>0208 496 3566</a:t>
            </a:r>
            <a:endParaRPr lang="en-GB" sz="2000" b="1" dirty="0">
              <a:solidFill>
                <a:srgbClr val="05583A"/>
              </a:solidFill>
              <a:cs typeface="Calibri" pitchFamily="34" charset="0"/>
            </a:endParaRPr>
          </a:p>
        </p:txBody>
      </p:sp>
      <p:sp>
        <p:nvSpPr>
          <p:cNvPr id="8" name="TextBox 7"/>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Tree>
    <p:extLst>
      <p:ext uri="{BB962C8B-B14F-4D97-AF65-F5344CB8AC3E}">
        <p14:creationId xmlns:p14="http://schemas.microsoft.com/office/powerpoint/2010/main" val="13405929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0"/>
            <a:ext cx="9144000" cy="6849363"/>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179512" y="620688"/>
            <a:ext cx="8784976" cy="552786"/>
          </a:xfrm>
        </p:spPr>
        <p:txBody>
          <a:bodyPr>
            <a:noAutofit/>
          </a:bodyPr>
          <a:lstStyle/>
          <a:p>
            <a:pPr algn="l"/>
            <a:r>
              <a:rPr lang="en-US" altLang="en-US" sz="3500" b="1" cap="all" dirty="0">
                <a:solidFill>
                  <a:srgbClr val="92C316"/>
                </a:solidFill>
                <a:ea typeface="ヒラギノ角ゴ Pro W3" pitchFamily="-84" charset="-128"/>
              </a:rPr>
              <a:t>Amendments to school census returns</a:t>
            </a:r>
          </a:p>
        </p:txBody>
      </p:sp>
      <p:graphicFrame>
        <p:nvGraphicFramePr>
          <p:cNvPr id="6" name="Content Placeholder 3"/>
          <p:cNvGraphicFramePr>
            <a:graphicFrameLocks/>
          </p:cNvGraphicFramePr>
          <p:nvPr>
            <p:extLst>
              <p:ext uri="{D42A27DB-BD31-4B8C-83A1-F6EECF244321}">
                <p14:modId xmlns:p14="http://schemas.microsoft.com/office/powerpoint/2010/main" val="1767340570"/>
              </p:ext>
            </p:extLst>
          </p:nvPr>
        </p:nvGraphicFramePr>
        <p:xfrm>
          <a:off x="213435" y="1628800"/>
          <a:ext cx="8930565" cy="494541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460634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142516"/>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105931" y="620688"/>
            <a:ext cx="9038070" cy="466413"/>
          </a:xfrm>
        </p:spPr>
        <p:txBody>
          <a:bodyPr>
            <a:noAutofit/>
          </a:bodyPr>
          <a:lstStyle/>
          <a:p>
            <a:pPr algn="l"/>
            <a:r>
              <a:rPr lang="en-US" altLang="en-US" sz="3500" b="1" cap="all" dirty="0">
                <a:solidFill>
                  <a:srgbClr val="92C316"/>
                </a:solidFill>
                <a:ea typeface="ヒラギノ角ゴ Pro W3" pitchFamily="-84" charset="-128"/>
              </a:rPr>
              <a:t>Changes from 2016 to 2017 school census</a:t>
            </a: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 name="Rectangle 2"/>
          <p:cNvSpPr/>
          <p:nvPr/>
        </p:nvSpPr>
        <p:spPr>
          <a:xfrm>
            <a:off x="575556" y="1268760"/>
            <a:ext cx="8172908" cy="3046988"/>
          </a:xfrm>
          <a:prstGeom prst="rect">
            <a:avLst/>
          </a:prstGeom>
        </p:spPr>
        <p:txBody>
          <a:bodyPr wrap="square">
            <a:spAutoFit/>
          </a:bodyPr>
          <a:lstStyle/>
          <a:p>
            <a:r>
              <a:rPr lang="en-GB" sz="3000" dirty="0"/>
              <a:t>New Data </a:t>
            </a:r>
            <a:r>
              <a:rPr lang="en-GB" sz="3000" dirty="0" smtClean="0"/>
              <a:t>Item</a:t>
            </a:r>
            <a:endParaRPr lang="en-GB" sz="3000" dirty="0"/>
          </a:p>
          <a:p>
            <a:pPr marL="457200" indent="-457200">
              <a:buFont typeface="Arial" panose="020B0604020202020204" pitchFamily="34" charset="0"/>
              <a:buChar char="•"/>
            </a:pPr>
            <a:r>
              <a:rPr lang="en-GB" sz="3000" dirty="0"/>
              <a:t>Establishment unique reference number (URN) – </a:t>
            </a:r>
          </a:p>
          <a:p>
            <a:r>
              <a:rPr lang="en-GB" sz="3000" dirty="0"/>
              <a:t>The </a:t>
            </a:r>
            <a:r>
              <a:rPr lang="en-US" sz="3000" dirty="0"/>
              <a:t>establishment unique reference number as held on the department’s </a:t>
            </a:r>
            <a:r>
              <a:rPr lang="en-US" sz="3000" dirty="0" err="1"/>
              <a:t>EduBase</a:t>
            </a:r>
            <a:r>
              <a:rPr lang="en-US" sz="3000" dirty="0"/>
              <a:t> system will also be collected on the school census </a:t>
            </a:r>
            <a:r>
              <a:rPr lang="en-US" sz="3000" dirty="0" smtClean="0"/>
              <a:t>return</a:t>
            </a:r>
            <a:endParaRPr lang="en-GB" sz="3000" dirty="0"/>
          </a:p>
          <a:p>
            <a:endParaRPr lang="en-GB" sz="2400" dirty="0" smtClean="0"/>
          </a:p>
          <a:p>
            <a:endParaRPr lang="en-GB" dirty="0"/>
          </a:p>
        </p:txBody>
      </p:sp>
    </p:spTree>
    <p:extLst>
      <p:ext uri="{BB962C8B-B14F-4D97-AF65-F5344CB8AC3E}">
        <p14:creationId xmlns:p14="http://schemas.microsoft.com/office/powerpoint/2010/main" val="6992124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142516"/>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105931" y="332656"/>
            <a:ext cx="9038070" cy="466413"/>
          </a:xfrm>
        </p:spPr>
        <p:txBody>
          <a:bodyPr>
            <a:noAutofit/>
          </a:bodyPr>
          <a:lstStyle/>
          <a:p>
            <a:pPr algn="l"/>
            <a:r>
              <a:rPr lang="en-US" altLang="en-US" sz="3500" b="1" cap="all" dirty="0">
                <a:solidFill>
                  <a:srgbClr val="92C316"/>
                </a:solidFill>
                <a:ea typeface="ヒラギノ角ゴ Pro W3" pitchFamily="-84" charset="-128"/>
              </a:rPr>
              <a:t>Changes Existing Data </a:t>
            </a:r>
            <a:r>
              <a:rPr lang="en-US" altLang="en-US" sz="3500" b="1" cap="all" dirty="0" smtClean="0">
                <a:solidFill>
                  <a:srgbClr val="92C316"/>
                </a:solidFill>
                <a:ea typeface="ヒラギノ角ゴ Pro W3" pitchFamily="-84" charset="-128"/>
              </a:rPr>
              <a:t>Items </a:t>
            </a:r>
            <a:endParaRPr lang="en-US" altLang="en-US" sz="3500" b="1" cap="all" dirty="0">
              <a:solidFill>
                <a:srgbClr val="92C316"/>
              </a:solidFill>
              <a:ea typeface="ヒラギノ角ゴ Pro W3" pitchFamily="-84" charset="-128"/>
            </a:endParaRPr>
          </a:p>
        </p:txBody>
      </p:sp>
      <p:sp>
        <p:nvSpPr>
          <p:cNvPr id="4101" name="Subtitle 2"/>
          <p:cNvSpPr>
            <a:spLocks noGrp="1"/>
          </p:cNvSpPr>
          <p:nvPr>
            <p:ph type="subTitle" idx="1"/>
          </p:nvPr>
        </p:nvSpPr>
        <p:spPr>
          <a:xfrm>
            <a:off x="-162970" y="714016"/>
            <a:ext cx="9183384" cy="1154516"/>
          </a:xfrm>
        </p:spPr>
        <p:txBody>
          <a:bodyPr>
            <a:noAutofit/>
          </a:bodyPr>
          <a:lstStyle/>
          <a:p>
            <a:pPr marL="435622" lvl="1" algn="l">
              <a:defRPr/>
            </a:pPr>
            <a:endParaRPr lang="en-US" altLang="en-US" sz="20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000" dirty="0">
              <a:solidFill>
                <a:srgbClr val="05583A"/>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 name="Rectangle 2"/>
          <p:cNvSpPr/>
          <p:nvPr/>
        </p:nvSpPr>
        <p:spPr>
          <a:xfrm>
            <a:off x="395536" y="764704"/>
            <a:ext cx="8568952" cy="6186309"/>
          </a:xfrm>
          <a:prstGeom prst="rect">
            <a:avLst/>
          </a:prstGeom>
        </p:spPr>
        <p:txBody>
          <a:bodyPr wrap="square">
            <a:spAutoFit/>
          </a:bodyPr>
          <a:lstStyle/>
          <a:p>
            <a:r>
              <a:rPr lang="en-GB" sz="2800" dirty="0" smtClean="0"/>
              <a:t>Pupil </a:t>
            </a:r>
            <a:r>
              <a:rPr lang="en-GB" sz="2800" dirty="0"/>
              <a:t>level </a:t>
            </a:r>
            <a:r>
              <a:rPr lang="en-GB" sz="2800" dirty="0" smtClean="0"/>
              <a:t>collection</a:t>
            </a:r>
          </a:p>
          <a:p>
            <a:pPr marL="457200" lvl="0" indent="-457200">
              <a:buFont typeface="Arial" panose="020B0604020202020204" pitchFamily="34" charset="0"/>
              <a:buChar char="•"/>
            </a:pPr>
            <a:r>
              <a:rPr lang="en-GB" sz="2800" dirty="0" smtClean="0"/>
              <a:t>The </a:t>
            </a:r>
            <a:r>
              <a:rPr lang="en-GB" sz="2800" dirty="0"/>
              <a:t>proficiency in English indicator has been amended to a spring collection </a:t>
            </a:r>
            <a:r>
              <a:rPr lang="en-GB" sz="2800" dirty="0" smtClean="0"/>
              <a:t>only</a:t>
            </a:r>
          </a:p>
          <a:p>
            <a:pPr marL="914400" lvl="1" indent="-457200">
              <a:buFont typeface="Arial" panose="020B0604020202020204" pitchFamily="34" charset="0"/>
              <a:buChar char="•"/>
            </a:pPr>
            <a:r>
              <a:rPr lang="en-GB" sz="2800" i="1" dirty="0" smtClean="0"/>
              <a:t>(BUT don’t forget to collect and input data for all pupils before January)</a:t>
            </a:r>
          </a:p>
          <a:p>
            <a:pPr marL="342900" lvl="0" indent="-342900">
              <a:buFont typeface="+mj-lt"/>
              <a:buAutoNum type="arabicPeriod"/>
            </a:pPr>
            <a:endParaRPr lang="en-GB" sz="1000" dirty="0"/>
          </a:p>
          <a:p>
            <a:pPr marL="457200" lvl="0" indent="-457200">
              <a:buFont typeface="Arial" panose="020B0604020202020204" pitchFamily="34" charset="0"/>
              <a:buChar char="•"/>
            </a:pPr>
            <a:r>
              <a:rPr lang="en-GB" sz="2800" dirty="0" smtClean="0"/>
              <a:t>SEN </a:t>
            </a:r>
            <a:r>
              <a:rPr lang="en-GB" sz="2800" dirty="0"/>
              <a:t>unit indicator and resourced provision indicator have been amended to be collected each term </a:t>
            </a:r>
            <a:endParaRPr lang="en-GB" sz="2800" dirty="0" smtClean="0"/>
          </a:p>
          <a:p>
            <a:pPr marL="914400" lvl="1" indent="-457200">
              <a:buFont typeface="Arial" panose="020B0604020202020204" pitchFamily="34" charset="0"/>
              <a:buChar char="•"/>
            </a:pPr>
            <a:r>
              <a:rPr lang="en-GB" sz="2000" i="1" dirty="0" smtClean="0"/>
              <a:t>SEN Unit - taught mainly in separate classes</a:t>
            </a:r>
          </a:p>
          <a:p>
            <a:pPr marL="914400" lvl="1" indent="-457200">
              <a:buFont typeface="Arial" panose="020B0604020202020204" pitchFamily="34" charset="0"/>
              <a:buChar char="•"/>
            </a:pPr>
            <a:r>
              <a:rPr lang="en-GB" sz="2000" i="1" dirty="0" smtClean="0"/>
              <a:t>Resourced Provision - </a:t>
            </a:r>
            <a:r>
              <a:rPr lang="en-GB" sz="2000" i="1" dirty="0"/>
              <a:t>places are reserved at a mainstream school for pupils with a specific type of SEN, taught mainly within mainstream classes, but requiring a base and some specialist facilities around the school </a:t>
            </a:r>
            <a:endParaRPr lang="en-GB" sz="2000" i="1" dirty="0" smtClean="0"/>
          </a:p>
          <a:p>
            <a:pPr marL="342900" lvl="0" indent="-342900">
              <a:buFont typeface="+mj-lt"/>
              <a:buAutoNum type="arabicPeriod"/>
            </a:pPr>
            <a:endParaRPr lang="en-GB" sz="1000" dirty="0" smtClean="0"/>
          </a:p>
          <a:p>
            <a:pPr lvl="0"/>
            <a:r>
              <a:rPr lang="en-GB" sz="2800" dirty="0">
                <a:solidFill>
                  <a:prstClr val="black"/>
                </a:solidFill>
              </a:rPr>
              <a:t>General amendment</a:t>
            </a:r>
            <a:endParaRPr lang="en-GB" sz="2800" dirty="0" smtClean="0"/>
          </a:p>
          <a:p>
            <a:pPr marL="457200" indent="-457200">
              <a:buFont typeface="Arial" panose="020B0604020202020204" pitchFamily="34" charset="0"/>
              <a:buChar char="•"/>
            </a:pPr>
            <a:r>
              <a:rPr lang="en-US" sz="2800" dirty="0" smtClean="0"/>
              <a:t>The </a:t>
            </a:r>
            <a:r>
              <a:rPr lang="en-US" sz="2800" dirty="0"/>
              <a:t>school phase marker for </a:t>
            </a:r>
            <a:r>
              <a:rPr lang="en-GB" sz="2800" dirty="0" smtClean="0"/>
              <a:t>PRUs</a:t>
            </a:r>
            <a:endParaRPr lang="en-GB" sz="2800" dirty="0"/>
          </a:p>
          <a:p>
            <a:pPr marL="342900" indent="-342900">
              <a:buFont typeface="+mj-lt"/>
              <a:buAutoNum type="alphaLcParenR"/>
            </a:pPr>
            <a:endParaRPr lang="en-GB" sz="2000" dirty="0" smtClean="0"/>
          </a:p>
        </p:txBody>
      </p:sp>
    </p:spTree>
    <p:extLst>
      <p:ext uri="{BB962C8B-B14F-4D97-AF65-F5344CB8AC3E}">
        <p14:creationId xmlns:p14="http://schemas.microsoft.com/office/powerpoint/2010/main" val="4468954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142516"/>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276507" y="332656"/>
            <a:ext cx="8735001" cy="466413"/>
          </a:xfrm>
        </p:spPr>
        <p:txBody>
          <a:bodyPr>
            <a:noAutofit/>
          </a:bodyPr>
          <a:lstStyle/>
          <a:p>
            <a:pPr algn="l" eaLnBrk="1" hangingPunct="1"/>
            <a:r>
              <a:rPr lang="en-US" altLang="en-US" sz="3500" b="1" cap="all" dirty="0" smtClean="0">
                <a:solidFill>
                  <a:srgbClr val="92C316"/>
                </a:solidFill>
                <a:ea typeface="ヒラギノ角ゴ Pro W3" pitchFamily="-84" charset="-128"/>
              </a:rPr>
              <a:t>LOOKING FORWARD TO AUTUMN CENSUS…</a:t>
            </a:r>
            <a:endParaRPr lang="en-US" altLang="en-US" sz="3500" b="1" cap="all" dirty="0">
              <a:solidFill>
                <a:srgbClr val="92C316"/>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2" name="Rectangle 1"/>
          <p:cNvSpPr/>
          <p:nvPr/>
        </p:nvSpPr>
        <p:spPr>
          <a:xfrm>
            <a:off x="273678" y="860519"/>
            <a:ext cx="8352928" cy="4708981"/>
          </a:xfrm>
          <a:prstGeom prst="rect">
            <a:avLst/>
          </a:prstGeom>
        </p:spPr>
        <p:txBody>
          <a:bodyPr wrap="square">
            <a:spAutoFit/>
          </a:bodyPr>
          <a:lstStyle/>
          <a:p>
            <a:endParaRPr lang="en-US" sz="2500" dirty="0"/>
          </a:p>
          <a:p>
            <a:r>
              <a:rPr lang="en-US" sz="2500" dirty="0" smtClean="0"/>
              <a:t>Remember to do a dry run to remove error/queries before Census day</a:t>
            </a:r>
          </a:p>
          <a:p>
            <a:endParaRPr lang="en-US" sz="2500" dirty="0"/>
          </a:p>
          <a:p>
            <a:r>
              <a:rPr lang="en-US" sz="2500" dirty="0" smtClean="0"/>
              <a:t>Use the summary report to check for other anomalies</a:t>
            </a:r>
          </a:p>
          <a:p>
            <a:endParaRPr lang="en-US" sz="2500" dirty="0" smtClean="0"/>
          </a:p>
          <a:p>
            <a:r>
              <a:rPr lang="en-US" sz="2500" dirty="0"/>
              <a:t>If you use SIMS, remember to backdate the start date in the data item history to at least the day of census otherwise changes to some data items such as language or SEN won’t be picked up on your census return</a:t>
            </a:r>
          </a:p>
          <a:p>
            <a:endParaRPr lang="en-US" sz="2500" dirty="0"/>
          </a:p>
          <a:p>
            <a:endParaRPr lang="en-GB" sz="2500" dirty="0"/>
          </a:p>
        </p:txBody>
      </p:sp>
      <p:sp>
        <p:nvSpPr>
          <p:cNvPr id="10" name="Rectangle 9"/>
          <p:cNvSpPr/>
          <p:nvPr/>
        </p:nvSpPr>
        <p:spPr>
          <a:xfrm>
            <a:off x="1007604" y="4941168"/>
            <a:ext cx="8064896" cy="369332"/>
          </a:xfrm>
          <a:prstGeom prst="rect">
            <a:avLst/>
          </a:prstGeom>
        </p:spPr>
        <p:txBody>
          <a:bodyPr wrap="square">
            <a:spAutoFit/>
          </a:bodyPr>
          <a:lstStyle/>
          <a:p>
            <a:pPr marL="342900" lvl="0" indent="-342900">
              <a:spcAft>
                <a:spcPts val="1200"/>
              </a:spcAft>
              <a:buAutoNum type="arabicPeriod"/>
            </a:pPr>
            <a:endParaRPr lang="en-GB" dirty="0"/>
          </a:p>
        </p:txBody>
      </p:sp>
    </p:spTree>
    <p:extLst>
      <p:ext uri="{BB962C8B-B14F-4D97-AF65-F5344CB8AC3E}">
        <p14:creationId xmlns:p14="http://schemas.microsoft.com/office/powerpoint/2010/main" val="17550116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142516"/>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140220" y="476672"/>
            <a:ext cx="8824268" cy="442246"/>
          </a:xfrm>
        </p:spPr>
        <p:txBody>
          <a:bodyPr>
            <a:noAutofit/>
          </a:bodyPr>
          <a:lstStyle/>
          <a:p>
            <a:pPr algn="l"/>
            <a:r>
              <a:rPr lang="en-US" altLang="en-US" sz="2700" b="1" cap="all" dirty="0">
                <a:solidFill>
                  <a:srgbClr val="92C316"/>
                </a:solidFill>
                <a:ea typeface="ヒラギノ角ゴ Pro W3" pitchFamily="-84" charset="-128"/>
              </a:rPr>
              <a:t>Common errors and issues – things to look out for</a:t>
            </a: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 name="Subtitle 2"/>
          <p:cNvSpPr>
            <a:spLocks noGrp="1"/>
          </p:cNvSpPr>
          <p:nvPr>
            <p:ph type="subTitle" idx="1"/>
          </p:nvPr>
        </p:nvSpPr>
        <p:spPr>
          <a:xfrm>
            <a:off x="161960" y="908720"/>
            <a:ext cx="8802528" cy="5688632"/>
          </a:xfrm>
        </p:spPr>
        <p:txBody>
          <a:bodyPr>
            <a:noAutofit/>
          </a:bodyPr>
          <a:lstStyle/>
          <a:p>
            <a:pPr marL="457200" lvl="0" indent="-457200" algn="l">
              <a:buFont typeface="Arial" panose="020B0604020202020204" pitchFamily="34" charset="0"/>
              <a:buChar char="•"/>
            </a:pPr>
            <a:r>
              <a:rPr lang="en-GB" sz="3000" b="1" dirty="0">
                <a:solidFill>
                  <a:schemeClr val="tx1"/>
                </a:solidFill>
              </a:rPr>
              <a:t>First Language	</a:t>
            </a:r>
          </a:p>
          <a:p>
            <a:pPr marL="914400" lvl="1" indent="-457200" algn="l">
              <a:buFont typeface="Arial" panose="020B0604020202020204" pitchFamily="34" charset="0"/>
              <a:buChar char="•"/>
            </a:pPr>
            <a:r>
              <a:rPr lang="en-US" altLang="en-US" sz="2400" dirty="0">
                <a:solidFill>
                  <a:schemeClr val="tx1"/>
                </a:solidFill>
              </a:rPr>
              <a:t>First Language other than English should be recorded where a pupil was exposed to the language during early development and continues to be exposed to this language at home or in the community</a:t>
            </a:r>
            <a:endParaRPr lang="en-GB" sz="2600" dirty="0">
              <a:solidFill>
                <a:schemeClr val="tx1"/>
              </a:solidFill>
            </a:endParaRPr>
          </a:p>
          <a:p>
            <a:pPr marL="457200" lvl="0" indent="-457200" algn="l">
              <a:buFont typeface="Arial" panose="020B0604020202020204" pitchFamily="34" charset="0"/>
              <a:buChar char="•"/>
            </a:pPr>
            <a:r>
              <a:rPr lang="en-GB" sz="3000" b="1" dirty="0">
                <a:solidFill>
                  <a:schemeClr val="tx1"/>
                </a:solidFill>
              </a:rPr>
              <a:t>Exclusions</a:t>
            </a:r>
          </a:p>
          <a:p>
            <a:pPr marL="914400" lvl="1" indent="-457200" algn="l">
              <a:buFont typeface="Arial" panose="020B0604020202020204" pitchFamily="34" charset="0"/>
              <a:buChar char="•"/>
            </a:pPr>
            <a:r>
              <a:rPr lang="en-GB" sz="2600" dirty="0">
                <a:solidFill>
                  <a:schemeClr val="tx1"/>
                </a:solidFill>
              </a:rPr>
              <a:t>Remember collected 2 terms in arrears - check</a:t>
            </a:r>
          </a:p>
          <a:p>
            <a:pPr marL="457200" lvl="0" indent="-457200" algn="l">
              <a:buFont typeface="Arial" panose="020B0604020202020204" pitchFamily="34" charset="0"/>
              <a:buChar char="•"/>
            </a:pPr>
            <a:r>
              <a:rPr lang="en-GB" sz="3000" b="1" dirty="0" smtClean="0">
                <a:solidFill>
                  <a:schemeClr val="tx1"/>
                </a:solidFill>
              </a:rPr>
              <a:t>Enrolment Status</a:t>
            </a:r>
          </a:p>
          <a:p>
            <a:pPr marL="914400" lvl="1" indent="-457200" algn="l">
              <a:buFont typeface="Arial" panose="020B0604020202020204" pitchFamily="34" charset="0"/>
              <a:buChar char="•"/>
            </a:pPr>
            <a:r>
              <a:rPr lang="en-GB" sz="2600" dirty="0" smtClean="0">
                <a:solidFill>
                  <a:schemeClr val="tx1"/>
                </a:solidFill>
              </a:rPr>
              <a:t>Pupils cannot be solely registered (enrolment status code C) at two schools</a:t>
            </a:r>
          </a:p>
          <a:p>
            <a:pPr marL="914400" lvl="1" indent="-457200" algn="l">
              <a:buFont typeface="Arial" panose="020B0604020202020204" pitchFamily="34" charset="0"/>
              <a:buChar char="•"/>
            </a:pPr>
            <a:r>
              <a:rPr lang="en-GB" sz="2600" dirty="0" smtClean="0">
                <a:solidFill>
                  <a:schemeClr val="tx1"/>
                </a:solidFill>
              </a:rPr>
              <a:t>The schools should speak to each other and agree which will be main and which subsidiary dual registration</a:t>
            </a:r>
            <a:r>
              <a:rPr lang="en-GB" sz="2600" dirty="0">
                <a:solidFill>
                  <a:schemeClr val="tx1"/>
                </a:solidFill>
              </a:rPr>
              <a:t>	</a:t>
            </a:r>
          </a:p>
          <a:p>
            <a:pPr algn="l"/>
            <a:endParaRPr lang="en-GB" sz="2800" dirty="0"/>
          </a:p>
        </p:txBody>
      </p:sp>
    </p:spTree>
    <p:extLst>
      <p:ext uri="{BB962C8B-B14F-4D97-AF65-F5344CB8AC3E}">
        <p14:creationId xmlns:p14="http://schemas.microsoft.com/office/powerpoint/2010/main" val="22945380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8637"/>
            <a:ext cx="9144000" cy="6849363"/>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539552" y="476672"/>
            <a:ext cx="7772331" cy="552786"/>
          </a:xfrm>
        </p:spPr>
        <p:txBody>
          <a:bodyPr>
            <a:normAutofit/>
          </a:bodyPr>
          <a:lstStyle/>
          <a:p>
            <a:pPr algn="l"/>
            <a:r>
              <a:rPr lang="en-US" altLang="en-US" sz="2700" b="1" cap="all" dirty="0">
                <a:solidFill>
                  <a:srgbClr val="92C316"/>
                </a:solidFill>
                <a:ea typeface="ヒラギノ角ゴ Pro W3" pitchFamily="-84" charset="-128"/>
              </a:rPr>
              <a:t>Known </a:t>
            </a:r>
            <a:r>
              <a:rPr lang="en-US" altLang="en-US" sz="2700" b="1" cap="all" dirty="0" smtClean="0">
                <a:solidFill>
                  <a:srgbClr val="92C316"/>
                </a:solidFill>
                <a:ea typeface="ヒラギノ角ゴ Pro W3" pitchFamily="-84" charset="-128"/>
              </a:rPr>
              <a:t>issues FROM DfE </a:t>
            </a:r>
            <a:endParaRPr lang="en-US" altLang="en-US" sz="2700" b="1" cap="all" dirty="0">
              <a:solidFill>
                <a:srgbClr val="92C316"/>
              </a:solidFill>
              <a:ea typeface="ヒラギノ角ゴ Pro W3" pitchFamily="-84" charset="-128"/>
            </a:endParaRPr>
          </a:p>
        </p:txBody>
      </p:sp>
      <p:sp>
        <p:nvSpPr>
          <p:cNvPr id="3077" name="Subtitle 2"/>
          <p:cNvSpPr>
            <a:spLocks noGrp="1"/>
          </p:cNvSpPr>
          <p:nvPr>
            <p:ph type="subTitle" idx="1"/>
          </p:nvPr>
        </p:nvSpPr>
        <p:spPr>
          <a:xfrm>
            <a:off x="251520" y="908720"/>
            <a:ext cx="8784976" cy="5832648"/>
          </a:xfrm>
          <a:solidFill>
            <a:schemeClr val="bg1"/>
          </a:solidFill>
        </p:spPr>
        <p:txBody>
          <a:bodyPr>
            <a:noAutofit/>
          </a:bodyPr>
          <a:lstStyle/>
          <a:p>
            <a:pPr marL="342900" indent="-342900" algn="l">
              <a:buFont typeface="Arial" panose="020B0604020202020204" pitchFamily="34" charset="0"/>
              <a:buChar char="•"/>
              <a:defRPr/>
            </a:pPr>
            <a:r>
              <a:rPr lang="en-US" altLang="en-US" sz="2000" dirty="0">
                <a:solidFill>
                  <a:schemeClr val="tx1"/>
                </a:solidFill>
                <a:ea typeface="ヒラギノ角ゴ Pro W3" pitchFamily="-84" charset="-128"/>
              </a:rPr>
              <a:t>Error 3070 and </a:t>
            </a:r>
            <a:r>
              <a:rPr lang="en-US" altLang="en-US" sz="2000" dirty="0" smtClean="0">
                <a:solidFill>
                  <a:schemeClr val="tx1"/>
                </a:solidFill>
                <a:ea typeface="ヒラギノ角ゴ Pro W3" pitchFamily="-84" charset="-128"/>
              </a:rPr>
              <a:t>3075 </a:t>
            </a:r>
            <a:r>
              <a:rPr lang="en-US" altLang="en-US" sz="2000" dirty="0">
                <a:solidFill>
                  <a:schemeClr val="tx1"/>
                </a:solidFill>
                <a:ea typeface="ヒラギノ角ゴ Pro W3" pitchFamily="-84" charset="-128"/>
              </a:rPr>
              <a:t>for pupils with code ‘SVK’ </a:t>
            </a:r>
            <a:r>
              <a:rPr lang="en-US" altLang="en-US" sz="2000" dirty="0" smtClean="0">
                <a:solidFill>
                  <a:schemeClr val="tx1"/>
                </a:solidFill>
                <a:ea typeface="ヒラギノ角ゴ Pro W3" pitchFamily="-84" charset="-128"/>
              </a:rPr>
              <a:t>in Nationality </a:t>
            </a:r>
            <a:r>
              <a:rPr lang="en-US" altLang="en-US" sz="2000" dirty="0">
                <a:solidFill>
                  <a:schemeClr val="tx1"/>
                </a:solidFill>
                <a:ea typeface="ヒラギノ角ゴ Pro W3" pitchFamily="-84" charset="-128"/>
              </a:rPr>
              <a:t>and country of </a:t>
            </a:r>
            <a:r>
              <a:rPr lang="en-US" altLang="en-US" sz="2000" dirty="0" smtClean="0">
                <a:solidFill>
                  <a:schemeClr val="tx1"/>
                </a:solidFill>
                <a:ea typeface="ヒラギノ角ゴ Pro W3" pitchFamily="-84" charset="-128"/>
              </a:rPr>
              <a:t>birth - </a:t>
            </a:r>
            <a:r>
              <a:rPr lang="en-GB" sz="2000" dirty="0">
                <a:solidFill>
                  <a:schemeClr val="tx1"/>
                </a:solidFill>
                <a:ea typeface="ヒラギノ角ゴ Pro W3" pitchFamily="-84" charset="-128"/>
              </a:rPr>
              <a:t>These errors can be ignored where SVK is used as they will disappear when the return is loaded to </a:t>
            </a:r>
            <a:r>
              <a:rPr lang="en-GB" sz="2000" dirty="0" smtClean="0">
                <a:solidFill>
                  <a:schemeClr val="tx1"/>
                </a:solidFill>
                <a:ea typeface="ヒラギノ角ゴ Pro W3" pitchFamily="-84" charset="-128"/>
              </a:rPr>
              <a:t>COLLECT</a:t>
            </a:r>
            <a:endParaRPr lang="en-US" sz="2000" dirty="0" smtClean="0">
              <a:solidFill>
                <a:schemeClr val="tx1"/>
              </a:solidFill>
              <a:ea typeface="ヒラギノ角ゴ Pro W3" pitchFamily="-84" charset="-128"/>
            </a:endParaRPr>
          </a:p>
          <a:p>
            <a:pPr marL="342900" indent="-342900" algn="l">
              <a:buFont typeface="Arial" panose="020B0604020202020204" pitchFamily="34" charset="0"/>
              <a:buChar char="•"/>
              <a:defRPr/>
            </a:pPr>
            <a:r>
              <a:rPr lang="en-GB" sz="2000" dirty="0" smtClean="0">
                <a:solidFill>
                  <a:schemeClr val="tx1"/>
                </a:solidFill>
                <a:ea typeface="ヒラギノ角ゴ Pro W3" pitchFamily="-84" charset="-128"/>
              </a:rPr>
              <a:t>Error </a:t>
            </a:r>
            <a:r>
              <a:rPr lang="en-GB" sz="2000" dirty="0">
                <a:solidFill>
                  <a:schemeClr val="tx1"/>
                </a:solidFill>
                <a:ea typeface="ヒラギノ角ゴ Pro W3" pitchFamily="-84" charset="-128"/>
              </a:rPr>
              <a:t>1852  may trigger incorrectly for pupils with zero funded hours in schools systems.  This error can be ignored as it will disappear once the return is loaded to </a:t>
            </a:r>
            <a:r>
              <a:rPr lang="en-GB" sz="2000" dirty="0" smtClean="0">
                <a:solidFill>
                  <a:schemeClr val="tx1"/>
                </a:solidFill>
                <a:ea typeface="ヒラギノ角ゴ Pro W3" pitchFamily="-84" charset="-128"/>
              </a:rPr>
              <a:t>COLLECT</a:t>
            </a:r>
          </a:p>
          <a:p>
            <a:pPr marL="342900" indent="-342900" algn="l">
              <a:buFont typeface="Arial" panose="020B0604020202020204" pitchFamily="34" charset="0"/>
              <a:buChar char="•"/>
              <a:defRPr/>
            </a:pPr>
            <a:r>
              <a:rPr lang="en-US" altLang="en-US" sz="2000" dirty="0">
                <a:solidFill>
                  <a:schemeClr val="tx1"/>
                </a:solidFill>
                <a:ea typeface="ヒラギノ角ゴ Pro W3" pitchFamily="-84" charset="-128"/>
              </a:rPr>
              <a:t>Nursery schools (phase NS) with pupils aged 4 in Reception a validation error may incorrectly trigger requesting funded </a:t>
            </a:r>
            <a:r>
              <a:rPr lang="en-US" altLang="en-US" sz="2000" dirty="0" smtClean="0">
                <a:solidFill>
                  <a:schemeClr val="tx1"/>
                </a:solidFill>
                <a:ea typeface="ヒラギノ角ゴ Pro W3" pitchFamily="-84" charset="-128"/>
              </a:rPr>
              <a:t>hours etc.</a:t>
            </a:r>
            <a:endParaRPr lang="en-US" altLang="en-US" sz="2000" dirty="0">
              <a:solidFill>
                <a:schemeClr val="tx1"/>
              </a:solidFill>
              <a:ea typeface="ヒラギノ角ゴ Pro W3" pitchFamily="-84" charset="-128"/>
            </a:endParaRPr>
          </a:p>
          <a:p>
            <a:pPr algn="l">
              <a:defRPr/>
            </a:pPr>
            <a:r>
              <a:rPr lang="en-US" altLang="en-US" sz="2000" dirty="0" smtClean="0">
                <a:solidFill>
                  <a:schemeClr val="tx1"/>
                </a:solidFill>
                <a:ea typeface="ヒラギノ角ゴ Pro W3" pitchFamily="-84" charset="-128"/>
              </a:rPr>
              <a:t>School Summary:</a:t>
            </a:r>
            <a:endParaRPr lang="en-US" altLang="en-US" sz="2000" dirty="0">
              <a:solidFill>
                <a:schemeClr val="tx1"/>
              </a:solidFill>
              <a:ea typeface="ヒラギノ角ゴ Pro W3" pitchFamily="-84" charset="-128"/>
            </a:endParaRPr>
          </a:p>
          <a:p>
            <a:pPr marL="342900" indent="-342900" algn="l">
              <a:buFont typeface="Arial" panose="020B0604020202020204" pitchFamily="34" charset="0"/>
              <a:buChar char="•"/>
              <a:defRPr/>
            </a:pPr>
            <a:r>
              <a:rPr lang="en-US" altLang="en-US" sz="2000" dirty="0" smtClean="0">
                <a:solidFill>
                  <a:schemeClr val="tx1"/>
                </a:solidFill>
                <a:ea typeface="ヒラギノ角ゴ Pro W3" pitchFamily="-84" charset="-128"/>
              </a:rPr>
              <a:t>Table 2 Pupils on roll by age and gender – age calculation incorrect, pupils show a year below actual age</a:t>
            </a:r>
          </a:p>
          <a:p>
            <a:pPr marL="342900" indent="-342900" algn="l">
              <a:buFont typeface="Arial" panose="020B0604020202020204" pitchFamily="34" charset="0"/>
              <a:buChar char="•"/>
              <a:defRPr/>
            </a:pPr>
            <a:r>
              <a:rPr lang="en-US" altLang="en-US" sz="2000" dirty="0" smtClean="0">
                <a:solidFill>
                  <a:schemeClr val="tx1"/>
                </a:solidFill>
                <a:ea typeface="ヒラギノ角ゴ Pro W3" pitchFamily="-84" charset="-128"/>
              </a:rPr>
              <a:t>An error </a:t>
            </a:r>
            <a:r>
              <a:rPr lang="en-US" altLang="en-US" sz="2000" dirty="0">
                <a:solidFill>
                  <a:schemeClr val="tx1"/>
                </a:solidFill>
                <a:ea typeface="ヒラギノ角ゴ Pro W3" pitchFamily="-84" charset="-128"/>
              </a:rPr>
              <a:t>in the wording displayed for pupils aged 5, the date of birth range should be ‘01/09/11-31/08/12’ and not ‘01/09/2012 and later</a:t>
            </a:r>
            <a:r>
              <a:rPr lang="en-US" altLang="en-US" sz="2000" dirty="0" smtClean="0">
                <a:solidFill>
                  <a:schemeClr val="tx1"/>
                </a:solidFill>
                <a:ea typeface="ヒラギノ角ゴ Pro W3" pitchFamily="-84" charset="-128"/>
              </a:rPr>
              <a:t>’</a:t>
            </a:r>
          </a:p>
          <a:p>
            <a:pPr marL="342900" indent="-342900" algn="l">
              <a:buFont typeface="Arial" panose="020B0604020202020204" pitchFamily="34" charset="0"/>
              <a:buChar char="•"/>
              <a:defRPr/>
            </a:pPr>
            <a:r>
              <a:rPr lang="en-US" altLang="en-US" sz="2000" dirty="0" smtClean="0">
                <a:solidFill>
                  <a:schemeClr val="tx1"/>
                </a:solidFill>
                <a:ea typeface="ヒラギノ角ゴ Pro W3" pitchFamily="-84" charset="-128"/>
              </a:rPr>
              <a:t>Table 16 - The unauthorised </a:t>
            </a:r>
            <a:r>
              <a:rPr lang="en-US" altLang="en-US" sz="2000" dirty="0">
                <a:solidFill>
                  <a:schemeClr val="tx1"/>
                </a:solidFill>
                <a:ea typeface="ヒラギノ角ゴ Pro W3" pitchFamily="-84" charset="-128"/>
              </a:rPr>
              <a:t>absence codes have been </a:t>
            </a:r>
            <a:r>
              <a:rPr lang="en-US" altLang="en-US" sz="2000" dirty="0" smtClean="0">
                <a:solidFill>
                  <a:schemeClr val="tx1"/>
                </a:solidFill>
                <a:ea typeface="ヒラギノ角ゴ Pro W3" pitchFamily="-84" charset="-128"/>
              </a:rPr>
              <a:t>omitted </a:t>
            </a:r>
            <a:r>
              <a:rPr lang="en-US" altLang="en-US" sz="2000" dirty="0">
                <a:solidFill>
                  <a:schemeClr val="tx1"/>
                </a:solidFill>
                <a:ea typeface="ヒラギノ角ゴ Pro W3" pitchFamily="-84" charset="-128"/>
              </a:rPr>
              <a:t>for </a:t>
            </a:r>
            <a:r>
              <a:rPr lang="en-US" altLang="en-US" sz="2000" dirty="0" smtClean="0">
                <a:solidFill>
                  <a:schemeClr val="tx1"/>
                </a:solidFill>
                <a:ea typeface="ヒラギノ角ゴ Pro W3" pitchFamily="-84" charset="-128"/>
              </a:rPr>
              <a:t>pupils aged </a:t>
            </a:r>
            <a:r>
              <a:rPr lang="en-US" altLang="en-US" sz="2000" dirty="0">
                <a:solidFill>
                  <a:schemeClr val="tx1"/>
                </a:solidFill>
                <a:ea typeface="ヒラギノ角ゴ Pro W3" pitchFamily="-84" charset="-128"/>
              </a:rPr>
              <a:t>4 years as at </a:t>
            </a:r>
            <a:r>
              <a:rPr lang="en-US" altLang="en-US" sz="2000" dirty="0" smtClean="0">
                <a:solidFill>
                  <a:schemeClr val="tx1"/>
                </a:solidFill>
                <a:ea typeface="ヒラギノ角ゴ Pro W3" pitchFamily="-84" charset="-128"/>
              </a:rPr>
              <a:t>31/08/2016 (however, as pupils are not compulsory school age so the DfE do not expect schools to be affected by the issue)</a:t>
            </a:r>
          </a:p>
          <a:p>
            <a:pPr marL="342900" indent="-342900" algn="l">
              <a:buFont typeface="Arial" panose="020B0604020202020204" pitchFamily="34" charset="0"/>
              <a:buChar char="•"/>
              <a:defRPr/>
            </a:pPr>
            <a:r>
              <a:rPr lang="en-US" altLang="en-US" sz="2000" dirty="0" smtClean="0">
                <a:solidFill>
                  <a:schemeClr val="tx1"/>
                </a:solidFill>
                <a:ea typeface="ヒラギノ角ゴ Pro W3" pitchFamily="-84" charset="-128"/>
              </a:rPr>
              <a:t>Table 23 – Universal meals - the </a:t>
            </a:r>
            <a:r>
              <a:rPr lang="en-US" altLang="en-US" sz="2000" dirty="0">
                <a:solidFill>
                  <a:schemeClr val="tx1"/>
                </a:solidFill>
                <a:ea typeface="ヒラギノ角ゴ Pro W3" pitchFamily="-84" charset="-128"/>
              </a:rPr>
              <a:t>age calculation is incorrect for pupils with NC year </a:t>
            </a:r>
            <a:r>
              <a:rPr lang="en-US" altLang="en-US" sz="2000" dirty="0" smtClean="0">
                <a:solidFill>
                  <a:schemeClr val="tx1"/>
                </a:solidFill>
                <a:ea typeface="ヒラギノ角ゴ Pro W3" pitchFamily="-84" charset="-128"/>
              </a:rPr>
              <a:t>X</a:t>
            </a:r>
          </a:p>
          <a:p>
            <a:pPr marL="342900" indent="-342900" algn="l">
              <a:buFont typeface="Arial" panose="020B0604020202020204" pitchFamily="34" charset="0"/>
              <a:buChar char="•"/>
              <a:defRPr/>
            </a:pPr>
            <a:endParaRPr lang="en-US" altLang="en-US" sz="2000" dirty="0" smtClean="0">
              <a:solidFill>
                <a:schemeClr val="tx1"/>
              </a:solidFill>
              <a:ea typeface="ヒラギノ角ゴ Pro W3" pitchFamily="-84" charset="-128"/>
            </a:endParaRPr>
          </a:p>
          <a:p>
            <a:pPr marL="342900" indent="-342900" algn="l">
              <a:buFont typeface="Arial" panose="020B0604020202020204" pitchFamily="34" charset="0"/>
              <a:buChar char="•"/>
              <a:defRPr/>
            </a:pPr>
            <a:endParaRPr lang="en-US" altLang="en-US" sz="2000" dirty="0" smtClean="0">
              <a:solidFill>
                <a:schemeClr val="tx1"/>
              </a:solidFill>
              <a:ea typeface="ヒラギノ角ゴ Pro W3" pitchFamily="-84" charset="-128"/>
            </a:endParaRPr>
          </a:p>
        </p:txBody>
      </p:sp>
    </p:spTree>
    <p:extLst>
      <p:ext uri="{BB962C8B-B14F-4D97-AF65-F5344CB8AC3E}">
        <p14:creationId xmlns:p14="http://schemas.microsoft.com/office/powerpoint/2010/main" val="5621497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0"/>
            <a:ext cx="9144000" cy="6849363"/>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105931" y="548680"/>
            <a:ext cx="8930565" cy="552786"/>
          </a:xfrm>
        </p:spPr>
        <p:txBody>
          <a:bodyPr>
            <a:noAutofit/>
          </a:bodyPr>
          <a:lstStyle/>
          <a:p>
            <a:pPr algn="l"/>
            <a:r>
              <a:rPr lang="en-US" altLang="en-US" sz="3500" b="1" cap="all" dirty="0" smtClean="0">
                <a:solidFill>
                  <a:srgbClr val="92C316"/>
                </a:solidFill>
                <a:ea typeface="ヒラギノ角ゴ Pro W3" pitchFamily="-84" charset="-128"/>
              </a:rPr>
              <a:t>Funding calculations</a:t>
            </a:r>
            <a:endParaRPr lang="en-US" altLang="en-US" sz="3500" b="1" cap="all" dirty="0">
              <a:solidFill>
                <a:srgbClr val="92C316"/>
              </a:solidFill>
              <a:ea typeface="ヒラギノ角ゴ Pro W3" pitchFamily="-84" charset="-128"/>
            </a:endParaRPr>
          </a:p>
        </p:txBody>
      </p:sp>
      <p:sp>
        <p:nvSpPr>
          <p:cNvPr id="3077" name="Subtitle 2"/>
          <p:cNvSpPr>
            <a:spLocks noGrp="1"/>
          </p:cNvSpPr>
          <p:nvPr>
            <p:ph type="subTitle" idx="1"/>
          </p:nvPr>
        </p:nvSpPr>
        <p:spPr>
          <a:xfrm>
            <a:off x="323528" y="1196752"/>
            <a:ext cx="8496944" cy="5328593"/>
          </a:xfrm>
        </p:spPr>
        <p:txBody>
          <a:bodyPr>
            <a:normAutofit fontScale="85000" lnSpcReduction="20000"/>
          </a:bodyPr>
          <a:lstStyle/>
          <a:p>
            <a:pPr algn="l">
              <a:defRPr/>
            </a:pPr>
            <a:r>
              <a:rPr lang="en-GB" sz="2800" dirty="0" smtClean="0">
                <a:solidFill>
                  <a:schemeClr val="tx1"/>
                </a:solidFill>
              </a:rPr>
              <a:t>The </a:t>
            </a:r>
            <a:r>
              <a:rPr lang="en-GB" sz="2800" dirty="0">
                <a:solidFill>
                  <a:schemeClr val="tx1"/>
                </a:solidFill>
              </a:rPr>
              <a:t>data collected via the 2017 autumn school census will be used </a:t>
            </a:r>
            <a:r>
              <a:rPr lang="en-GB" sz="2800" dirty="0" smtClean="0">
                <a:solidFill>
                  <a:schemeClr val="tx1"/>
                </a:solidFill>
              </a:rPr>
              <a:t>in:</a:t>
            </a:r>
          </a:p>
          <a:p>
            <a:pPr marL="457200" indent="-457200" algn="l">
              <a:buFont typeface="Arial" panose="020B0604020202020204" pitchFamily="34" charset="0"/>
              <a:buChar char="•"/>
              <a:defRPr/>
            </a:pPr>
            <a:r>
              <a:rPr lang="en-GB" sz="2800" dirty="0" smtClean="0">
                <a:solidFill>
                  <a:schemeClr val="tx1"/>
                </a:solidFill>
              </a:rPr>
              <a:t>the </a:t>
            </a:r>
            <a:r>
              <a:rPr lang="en-GB" sz="2800" dirty="0">
                <a:solidFill>
                  <a:schemeClr val="tx1"/>
                </a:solidFill>
              </a:rPr>
              <a:t>calculation of the schools block of the dedicated schools grant </a:t>
            </a:r>
            <a:endParaRPr lang="en-GB" sz="2800" dirty="0" smtClean="0">
              <a:solidFill>
                <a:schemeClr val="tx1"/>
              </a:solidFill>
            </a:endParaRPr>
          </a:p>
          <a:p>
            <a:pPr marL="457200" indent="-457200" algn="l">
              <a:buFont typeface="Arial" panose="020B0604020202020204" pitchFamily="34" charset="0"/>
              <a:buChar char="•"/>
              <a:defRPr/>
            </a:pPr>
            <a:r>
              <a:rPr lang="en-GB" sz="2800" dirty="0" smtClean="0">
                <a:solidFill>
                  <a:schemeClr val="tx1"/>
                </a:solidFill>
              </a:rPr>
              <a:t>the </a:t>
            </a:r>
            <a:r>
              <a:rPr lang="en-GB" sz="2800" dirty="0">
                <a:solidFill>
                  <a:schemeClr val="tx1"/>
                </a:solidFill>
              </a:rPr>
              <a:t>universal infant free school meals </a:t>
            </a:r>
            <a:r>
              <a:rPr lang="en-GB" sz="2800" dirty="0" smtClean="0">
                <a:solidFill>
                  <a:schemeClr val="tx1"/>
                </a:solidFill>
              </a:rPr>
              <a:t>funding</a:t>
            </a:r>
          </a:p>
          <a:p>
            <a:pPr marL="457200" indent="-457200" algn="l">
              <a:buFont typeface="Arial" panose="020B0604020202020204" pitchFamily="34" charset="0"/>
              <a:buChar char="•"/>
              <a:defRPr/>
            </a:pPr>
            <a:r>
              <a:rPr lang="en-GB" sz="2800" dirty="0" smtClean="0">
                <a:solidFill>
                  <a:schemeClr val="tx1"/>
                </a:solidFill>
              </a:rPr>
              <a:t>Post </a:t>
            </a:r>
            <a:r>
              <a:rPr lang="en-GB" sz="2800" dirty="0">
                <a:solidFill>
                  <a:schemeClr val="tx1"/>
                </a:solidFill>
              </a:rPr>
              <a:t>16 data collected via the autumn school census will be used by the education and skills funding agency (ESFA) to calculate post 16 funding allocations for schools with sixth </a:t>
            </a:r>
            <a:r>
              <a:rPr lang="en-GB" sz="2800" dirty="0" smtClean="0">
                <a:solidFill>
                  <a:schemeClr val="tx1"/>
                </a:solidFill>
              </a:rPr>
              <a:t>forms</a:t>
            </a:r>
          </a:p>
          <a:p>
            <a:pPr algn="l">
              <a:defRPr/>
            </a:pPr>
            <a:endParaRPr lang="en-US" altLang="en-US" sz="1600" dirty="0" smtClean="0">
              <a:solidFill>
                <a:schemeClr val="tx1"/>
              </a:solidFill>
              <a:ea typeface="ヒラギノ角ゴ Pro W3" pitchFamily="-84" charset="-128"/>
            </a:endParaRPr>
          </a:p>
          <a:p>
            <a:pPr algn="l">
              <a:defRPr/>
            </a:pPr>
            <a:r>
              <a:rPr lang="en-US" altLang="en-US" sz="2800" dirty="0" smtClean="0">
                <a:solidFill>
                  <a:schemeClr val="tx1"/>
                </a:solidFill>
                <a:ea typeface="ヒラギノ角ゴ Pro W3" pitchFamily="-84" charset="-128"/>
              </a:rPr>
              <a:t>The </a:t>
            </a:r>
            <a:r>
              <a:rPr lang="en-US" altLang="en-US" sz="2800" dirty="0">
                <a:solidFill>
                  <a:schemeClr val="tx1"/>
                </a:solidFill>
                <a:ea typeface="ヒラギノ角ゴ Pro W3" pitchFamily="-84" charset="-128"/>
              </a:rPr>
              <a:t>DfE will not </a:t>
            </a:r>
            <a:r>
              <a:rPr lang="en-US" altLang="en-US" sz="2800" dirty="0" smtClean="0">
                <a:solidFill>
                  <a:schemeClr val="tx1"/>
                </a:solidFill>
                <a:ea typeface="ヒラギノ角ゴ Pro W3" pitchFamily="-84" charset="-128"/>
              </a:rPr>
              <a:t>double fund </a:t>
            </a:r>
            <a:r>
              <a:rPr lang="en-US" altLang="en-US" sz="2800" dirty="0">
                <a:solidFill>
                  <a:schemeClr val="tx1"/>
                </a:solidFill>
                <a:ea typeface="ヒラギノ角ゴ Pro W3" pitchFamily="-84" charset="-128"/>
              </a:rPr>
              <a:t>duplicate UPNs in the </a:t>
            </a:r>
            <a:r>
              <a:rPr lang="en-US" altLang="en-US" sz="2800" dirty="0" smtClean="0">
                <a:solidFill>
                  <a:schemeClr val="tx1"/>
                </a:solidFill>
                <a:ea typeface="ヒラギノ角ゴ Pro W3" pitchFamily="-84" charset="-128"/>
              </a:rPr>
              <a:t>School </a:t>
            </a:r>
            <a:r>
              <a:rPr lang="en-US" altLang="en-US" sz="2800" dirty="0">
                <a:solidFill>
                  <a:schemeClr val="tx1"/>
                </a:solidFill>
                <a:ea typeface="ヒラギノ角ゴ Pro W3" pitchFamily="-84" charset="-128"/>
              </a:rPr>
              <a:t>C</a:t>
            </a:r>
            <a:r>
              <a:rPr lang="en-US" altLang="en-US" sz="2800" dirty="0" smtClean="0">
                <a:solidFill>
                  <a:schemeClr val="tx1"/>
                </a:solidFill>
                <a:ea typeface="ヒラギノ角ゴ Pro W3" pitchFamily="-84" charset="-128"/>
              </a:rPr>
              <a:t>ensus</a:t>
            </a:r>
            <a:r>
              <a:rPr lang="en-US" altLang="en-US" sz="2800" dirty="0">
                <a:solidFill>
                  <a:schemeClr val="tx1"/>
                </a:solidFill>
                <a:ea typeface="ヒラギノ角ゴ Pro W3" pitchFamily="-84" charset="-128"/>
              </a:rPr>
              <a:t>.  If the duplicates are not </a:t>
            </a:r>
            <a:r>
              <a:rPr lang="en-US" altLang="en-US" sz="2800" dirty="0" smtClean="0">
                <a:solidFill>
                  <a:schemeClr val="tx1"/>
                </a:solidFill>
                <a:ea typeface="ヒラギノ角ゴ Pro W3" pitchFamily="-84" charset="-128"/>
              </a:rPr>
              <a:t>resolved, </a:t>
            </a:r>
            <a:r>
              <a:rPr lang="en-US" altLang="en-US" sz="2800" dirty="0">
                <a:solidFill>
                  <a:schemeClr val="tx1"/>
                </a:solidFill>
                <a:ea typeface="ヒラギノ角ゴ Pro W3" pitchFamily="-84" charset="-128"/>
              </a:rPr>
              <a:t>the full time equivalent of the pupil is divided between the </a:t>
            </a:r>
            <a:r>
              <a:rPr lang="en-US" altLang="en-US" sz="2800" dirty="0" smtClean="0">
                <a:solidFill>
                  <a:schemeClr val="tx1"/>
                </a:solidFill>
                <a:ea typeface="ヒラギノ角ゴ Pro W3" pitchFamily="-84" charset="-128"/>
              </a:rPr>
              <a:t>schools</a:t>
            </a:r>
          </a:p>
          <a:p>
            <a:pPr algn="l">
              <a:defRPr/>
            </a:pPr>
            <a:endParaRPr lang="en-US" altLang="en-US" sz="1600" dirty="0">
              <a:solidFill>
                <a:schemeClr val="tx1"/>
              </a:solidFill>
              <a:ea typeface="ヒラギノ角ゴ Pro W3" pitchFamily="-84" charset="-128"/>
            </a:endParaRPr>
          </a:p>
          <a:p>
            <a:pPr algn="l">
              <a:defRPr/>
            </a:pPr>
            <a:r>
              <a:rPr lang="en-US" altLang="en-US" sz="2800" dirty="0" smtClean="0">
                <a:solidFill>
                  <a:schemeClr val="tx1"/>
                </a:solidFill>
                <a:ea typeface="ヒラギノ角ゴ Pro W3" pitchFamily="-84" charset="-128"/>
              </a:rPr>
              <a:t>Details </a:t>
            </a:r>
            <a:r>
              <a:rPr lang="en-US" altLang="en-US" sz="2800" dirty="0">
                <a:solidFill>
                  <a:schemeClr val="tx1"/>
                </a:solidFill>
                <a:ea typeface="ヒラギノ角ゴ Pro W3" pitchFamily="-84" charset="-128"/>
              </a:rPr>
              <a:t>of the funding arrangements for the 2018-19 financial year are available </a:t>
            </a:r>
            <a:r>
              <a:rPr lang="en-US" altLang="en-US" sz="2800" dirty="0" smtClean="0">
                <a:solidFill>
                  <a:schemeClr val="tx1"/>
                </a:solidFill>
                <a:ea typeface="ヒラギノ角ゴ Pro W3" pitchFamily="-84" charset="-128"/>
              </a:rPr>
              <a:t>at: </a:t>
            </a:r>
            <a:r>
              <a:rPr lang="en-US" altLang="en-US" sz="2800" dirty="0" smtClean="0">
                <a:solidFill>
                  <a:schemeClr val="tx1"/>
                </a:solidFill>
                <a:ea typeface="ヒラギノ角ゴ Pro W3" pitchFamily="-84" charset="-128"/>
                <a:hlinkClick r:id="rId5"/>
              </a:rPr>
              <a:t>https</a:t>
            </a:r>
            <a:r>
              <a:rPr lang="en-US" altLang="en-US" sz="2800" dirty="0">
                <a:solidFill>
                  <a:schemeClr val="tx1"/>
                </a:solidFill>
                <a:ea typeface="ヒラギノ角ゴ Pro W3" pitchFamily="-84" charset="-128"/>
                <a:hlinkClick r:id="rId5"/>
              </a:rPr>
              <a:t>://</a:t>
            </a:r>
            <a:r>
              <a:rPr lang="en-US" altLang="en-US" sz="2800" dirty="0" smtClean="0">
                <a:solidFill>
                  <a:schemeClr val="tx1"/>
                </a:solidFill>
                <a:ea typeface="ヒラギノ角ゴ Pro W3" pitchFamily="-84" charset="-128"/>
                <a:hlinkClick r:id="rId5"/>
              </a:rPr>
              <a:t>www.gov.uk/guidance/pre-16-schools-funding-guidance-for-2018-to-2019</a:t>
            </a:r>
            <a:r>
              <a:rPr lang="en-US" altLang="en-US" sz="2800" dirty="0" smtClean="0">
                <a:solidFill>
                  <a:schemeClr val="tx1"/>
                </a:solidFill>
                <a:ea typeface="ヒラギノ角ゴ Pro W3" pitchFamily="-84" charset="-128"/>
              </a:rPr>
              <a:t> </a:t>
            </a:r>
          </a:p>
          <a:p>
            <a:pPr algn="l">
              <a:defRPr/>
            </a:pPr>
            <a:endParaRPr lang="en-US" altLang="en-US" sz="2400" dirty="0" smtClean="0">
              <a:solidFill>
                <a:srgbClr val="05583A"/>
              </a:solidFill>
              <a:ea typeface="ヒラギノ角ゴ Pro W3" pitchFamily="-84" charset="-128"/>
            </a:endParaRPr>
          </a:p>
        </p:txBody>
      </p:sp>
    </p:spTree>
    <p:extLst>
      <p:ext uri="{BB962C8B-B14F-4D97-AF65-F5344CB8AC3E}">
        <p14:creationId xmlns:p14="http://schemas.microsoft.com/office/powerpoint/2010/main" val="24402845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22818" y="0"/>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241112" y="476672"/>
            <a:ext cx="8661775" cy="576064"/>
          </a:xfrm>
        </p:spPr>
        <p:txBody>
          <a:bodyPr>
            <a:noAutofit/>
          </a:bodyPr>
          <a:lstStyle/>
          <a:p>
            <a:pPr algn="l"/>
            <a:r>
              <a:rPr lang="en-GB" sz="3500" b="1" cap="all" dirty="0" smtClean="0">
                <a:solidFill>
                  <a:srgbClr val="92C316"/>
                </a:solidFill>
                <a:ea typeface="ヒラギノ角ゴ Pro W3" pitchFamily="-84" charset="-128"/>
              </a:rPr>
              <a:t>REMINDERS to AVOID DUPLICATES</a:t>
            </a:r>
            <a:endParaRPr lang="en-US" altLang="en-US" sz="3500" b="1" cap="all" dirty="0">
              <a:solidFill>
                <a:srgbClr val="92C316"/>
              </a:solidFill>
              <a:ea typeface="ヒラギノ角ゴ Pro W3" pitchFamily="-84" charset="-128"/>
            </a:endParaRPr>
          </a:p>
        </p:txBody>
      </p:sp>
      <p:sp>
        <p:nvSpPr>
          <p:cNvPr id="4101" name="Subtitle 2"/>
          <p:cNvSpPr>
            <a:spLocks noGrp="1"/>
          </p:cNvSpPr>
          <p:nvPr>
            <p:ph type="subTitle" idx="1"/>
          </p:nvPr>
        </p:nvSpPr>
        <p:spPr>
          <a:xfrm>
            <a:off x="-39384" y="1010924"/>
            <a:ext cx="9160566" cy="5816845"/>
          </a:xfrm>
          <a:solidFill>
            <a:schemeClr val="bg1"/>
          </a:solidFill>
        </p:spPr>
        <p:txBody>
          <a:bodyPr>
            <a:noAutofit/>
          </a:bodyPr>
          <a:lstStyle/>
          <a:p>
            <a:pPr marL="435622" lvl="1" algn="l">
              <a:defRPr/>
            </a:pPr>
            <a:r>
              <a:rPr lang="en-US" altLang="en-US" sz="2300" dirty="0">
                <a:solidFill>
                  <a:schemeClr val="tx1"/>
                </a:solidFill>
                <a:ea typeface="ヒラギノ角ゴ Pro W3" pitchFamily="-84" charset="-128"/>
              </a:rPr>
              <a:t>Where a pupil on your roll is attending a school elsewhere, please make every effort to locate and off roll them in advance of census day</a:t>
            </a:r>
          </a:p>
          <a:p>
            <a:pPr marL="435622" lvl="1" algn="l">
              <a:defRPr/>
            </a:pPr>
            <a:endParaRPr lang="en-US" altLang="en-US" sz="1000" dirty="0">
              <a:solidFill>
                <a:schemeClr val="tx1"/>
              </a:solidFill>
              <a:ea typeface="ヒラギノ角ゴ Pro W3" pitchFamily="-84" charset="-128"/>
            </a:endParaRPr>
          </a:p>
          <a:p>
            <a:pPr marL="435622" lvl="1" algn="l">
              <a:defRPr/>
            </a:pPr>
            <a:r>
              <a:rPr lang="en-US" altLang="en-US" sz="2500" dirty="0" smtClean="0">
                <a:solidFill>
                  <a:schemeClr val="tx1"/>
                </a:solidFill>
                <a:ea typeface="ヒラギノ角ゴ Pro W3" pitchFamily="-84" charset="-128"/>
              </a:rPr>
              <a:t>If pupils are on roll at 2 schools:</a:t>
            </a:r>
          </a:p>
          <a:p>
            <a:pPr marL="778522" lvl="1" indent="-342900" algn="l">
              <a:buFont typeface="Arial" panose="020B0604020202020204" pitchFamily="34" charset="0"/>
              <a:buChar char="•"/>
              <a:defRPr/>
            </a:pPr>
            <a:r>
              <a:rPr lang="en-US" altLang="en-US" sz="2300" dirty="0" smtClean="0">
                <a:solidFill>
                  <a:schemeClr val="tx1"/>
                </a:solidFill>
                <a:ea typeface="ヒラギノ角ゴ Pro W3" pitchFamily="-84" charset="-128"/>
              </a:rPr>
              <a:t>Agree enrolment status with other school (main or subsidiary)</a:t>
            </a:r>
          </a:p>
          <a:p>
            <a:pPr marL="778522" lvl="1" indent="-342900" algn="l">
              <a:buFont typeface="Arial" panose="020B0604020202020204" pitchFamily="34" charset="0"/>
              <a:buChar char="•"/>
              <a:defRPr/>
            </a:pPr>
            <a:r>
              <a:rPr lang="en-US" altLang="en-US" sz="2300" dirty="0" smtClean="0">
                <a:solidFill>
                  <a:schemeClr val="tx1"/>
                </a:solidFill>
                <a:ea typeface="ヒラギノ角ゴ Pro W3" pitchFamily="-84" charset="-128"/>
              </a:rPr>
              <a:t>Agree review date (e.g. for trial period)</a:t>
            </a:r>
          </a:p>
          <a:p>
            <a:pPr marL="778522" lvl="1" indent="-342900" algn="l">
              <a:buFont typeface="Arial" panose="020B0604020202020204" pitchFamily="34" charset="0"/>
              <a:buChar char="•"/>
              <a:defRPr/>
            </a:pPr>
            <a:r>
              <a:rPr lang="en-US" altLang="en-US" sz="2300" dirty="0" smtClean="0">
                <a:solidFill>
                  <a:schemeClr val="tx1"/>
                </a:solidFill>
                <a:ea typeface="ヒラギノ角ゴ Pro W3" pitchFamily="-84" charset="-128"/>
              </a:rPr>
              <a:t>Agree if one school can off roll and the other single register</a:t>
            </a:r>
          </a:p>
          <a:p>
            <a:pPr marL="778522" lvl="1" indent="-342900" algn="l">
              <a:buFont typeface="Arial" panose="020B0604020202020204" pitchFamily="34" charset="0"/>
              <a:buChar char="•"/>
              <a:defRPr/>
            </a:pPr>
            <a:r>
              <a:rPr lang="en-US" altLang="en-US" sz="2300" i="1" dirty="0">
                <a:solidFill>
                  <a:schemeClr val="tx1"/>
                </a:solidFill>
                <a:ea typeface="ヒラギノ角ゴ Pro W3" pitchFamily="-84" charset="-128"/>
              </a:rPr>
              <a:t>Remember to use attendance code D for the times the child is expected to be at the other school</a:t>
            </a:r>
          </a:p>
          <a:p>
            <a:pPr marL="435622" lvl="1" algn="l">
              <a:defRPr/>
            </a:pPr>
            <a:endParaRPr lang="en-US" altLang="en-US" sz="1000" dirty="0" smtClean="0">
              <a:solidFill>
                <a:srgbClr val="05583A"/>
              </a:solidFill>
              <a:ea typeface="ヒラギノ角ゴ Pro W3" pitchFamily="-84" charset="-128"/>
            </a:endParaRPr>
          </a:p>
          <a:p>
            <a:pPr marL="435622" lvl="1" algn="l">
              <a:defRPr/>
            </a:pPr>
            <a:r>
              <a:rPr lang="en-US" altLang="en-US" sz="2400" dirty="0">
                <a:solidFill>
                  <a:schemeClr val="tx1"/>
                </a:solidFill>
                <a:ea typeface="ヒラギノ角ゴ Pro W3" pitchFamily="-84" charset="-128"/>
              </a:rPr>
              <a:t>If a student has attended a previous school, please obtain the CTF from the school and check whether they have a pre-existing UPN.</a:t>
            </a:r>
            <a:endParaRPr lang="en-US" altLang="en-US" sz="2500" dirty="0" smtClean="0">
              <a:solidFill>
                <a:schemeClr val="tx1"/>
              </a:solidFill>
              <a:ea typeface="ヒラギノ角ゴ Pro W3" pitchFamily="-84" charset="-128"/>
            </a:endParaRPr>
          </a:p>
          <a:p>
            <a:pPr marL="435622" lvl="1" algn="l">
              <a:defRPr/>
            </a:pPr>
            <a:r>
              <a:rPr lang="en-US" altLang="en-US" sz="2500" dirty="0" smtClean="0">
                <a:solidFill>
                  <a:schemeClr val="tx1"/>
                </a:solidFill>
                <a:ea typeface="ヒラギノ角ゴ Pro W3" pitchFamily="-84" charset="-128"/>
              </a:rPr>
              <a:t>Speak to Jane or Erica if unable to get UPN</a:t>
            </a:r>
          </a:p>
          <a:p>
            <a:pPr marL="435622" lvl="1" algn="l">
              <a:defRPr/>
            </a:pPr>
            <a:endParaRPr lang="en-US" altLang="en-US" sz="1000" dirty="0">
              <a:solidFill>
                <a:schemeClr val="tx1"/>
              </a:solidFill>
              <a:ea typeface="ヒラギノ角ゴ Pro W3" pitchFamily="-84" charset="-128"/>
            </a:endParaRPr>
          </a:p>
          <a:p>
            <a:pPr marL="435622" lvl="1" algn="l">
              <a:defRPr/>
            </a:pPr>
            <a:r>
              <a:rPr lang="en-US" altLang="en-US" sz="2500" dirty="0" smtClean="0">
                <a:solidFill>
                  <a:schemeClr val="tx1"/>
                </a:solidFill>
                <a:ea typeface="ヒラギノ角ゴ Pro W3" pitchFamily="-84" charset="-128"/>
              </a:rPr>
              <a:t>Academies – </a:t>
            </a:r>
            <a:r>
              <a:rPr lang="en-US" altLang="en-US" sz="2500" u="sng" dirty="0" smtClean="0">
                <a:solidFill>
                  <a:schemeClr val="tx1"/>
                </a:solidFill>
                <a:ea typeface="ヒラギノ角ゴ Pro W3" pitchFamily="-84" charset="-128"/>
              </a:rPr>
              <a:t>look at duplicate reports </a:t>
            </a:r>
            <a:r>
              <a:rPr lang="en-US" altLang="en-US" sz="2500" dirty="0" smtClean="0">
                <a:solidFill>
                  <a:schemeClr val="tx1"/>
                </a:solidFill>
                <a:ea typeface="ヒラギノ角ゴ Pro W3" pitchFamily="-84" charset="-128"/>
              </a:rPr>
              <a:t>in COLLECT regularly</a:t>
            </a:r>
          </a:p>
          <a:p>
            <a:pPr marL="435622" lvl="1" algn="l">
              <a:defRPr/>
            </a:pPr>
            <a:endParaRPr lang="en-US" altLang="en-US" sz="2500" dirty="0">
              <a:solidFill>
                <a:schemeClr val="tx1"/>
              </a:solidFill>
              <a:ea typeface="ヒラギノ角ゴ Pro W3" pitchFamily="-84" charset="-128"/>
            </a:endParaRPr>
          </a:p>
          <a:p>
            <a:pPr marL="435622" lvl="1" algn="l">
              <a:defRPr/>
            </a:pPr>
            <a:endParaRPr lang="en-US" altLang="en-US" sz="2500" dirty="0" smtClean="0">
              <a:solidFill>
                <a:schemeClr val="tx1"/>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000" dirty="0">
              <a:solidFill>
                <a:srgbClr val="05583A"/>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Tree>
    <p:extLst>
      <p:ext uri="{BB962C8B-B14F-4D97-AF65-F5344CB8AC3E}">
        <p14:creationId xmlns:p14="http://schemas.microsoft.com/office/powerpoint/2010/main" val="10397381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4" name="TextBox 3"/>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a:solidFill>
                  <a:prstClr val="white"/>
                </a:solidFill>
                <a:cs typeface="Calibri" pitchFamily="34" charset="0"/>
              </a:rPr>
              <a:t>Education Performance &amp; Information</a:t>
            </a:r>
          </a:p>
        </p:txBody>
      </p:sp>
      <p:sp>
        <p:nvSpPr>
          <p:cNvPr id="3" name="Rectangle 2"/>
          <p:cNvSpPr/>
          <p:nvPr/>
        </p:nvSpPr>
        <p:spPr>
          <a:xfrm>
            <a:off x="1" y="479040"/>
            <a:ext cx="9155116" cy="489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b="14354"/>
          <a:stretch>
            <a:fillRect/>
          </a:stretch>
        </p:blipFill>
        <p:spPr bwMode="auto">
          <a:xfrm>
            <a:off x="7542043" y="5844652"/>
            <a:ext cx="1107163" cy="5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95537" y="2379625"/>
            <a:ext cx="8759580" cy="1096593"/>
          </a:xfrm>
          <a:prstGeom prst="rect">
            <a:avLst/>
          </a:prstGeom>
          <a:noFill/>
        </p:spPr>
        <p:txBody>
          <a:bodyPr wrap="square" lIns="0" tIns="40074" rIns="0" bIns="40074" rtlCol="0" anchor="ctr" anchorCtr="0">
            <a:spAutoFit/>
          </a:bodyPr>
          <a:lstStyle/>
          <a:p>
            <a:r>
              <a:rPr lang="en-GB" sz="4000" b="1" dirty="0" smtClean="0">
                <a:ln>
                  <a:solidFill>
                    <a:srgbClr val="2C4C24"/>
                  </a:solidFill>
                </a:ln>
                <a:solidFill>
                  <a:srgbClr val="2C4C24"/>
                </a:solidFill>
                <a:cs typeface="Calibri" pitchFamily="34" charset="0"/>
              </a:rPr>
              <a:t>Data Protection</a:t>
            </a:r>
          </a:p>
          <a:p>
            <a:r>
              <a:rPr lang="en-GB" sz="2600" b="1" dirty="0" smtClean="0">
                <a:ln>
                  <a:solidFill>
                    <a:srgbClr val="2C4C24"/>
                  </a:solidFill>
                </a:ln>
                <a:solidFill>
                  <a:srgbClr val="2C4C24"/>
                </a:solidFill>
                <a:cs typeface="Calibri" pitchFamily="34" charset="0"/>
              </a:rPr>
              <a:t>Jo Bell, </a:t>
            </a:r>
            <a:r>
              <a:rPr lang="en-GB" sz="2600" b="1" dirty="0">
                <a:ln>
                  <a:solidFill>
                    <a:srgbClr val="2C4C24"/>
                  </a:solidFill>
                </a:ln>
                <a:solidFill>
                  <a:srgbClr val="2C4C24"/>
                </a:solidFill>
                <a:cs typeface="Calibri" pitchFamily="34" charset="0"/>
              </a:rPr>
              <a:t>Education Performance &amp; Information Team</a:t>
            </a:r>
            <a:endParaRPr lang="en-GB" sz="1400" b="1" dirty="0">
              <a:solidFill>
                <a:schemeClr val="bg1"/>
              </a:solidFill>
              <a:cs typeface="Calibri" pitchFamily="34" charset="0"/>
            </a:endParaRPr>
          </a:p>
        </p:txBody>
      </p:sp>
      <p:sp>
        <p:nvSpPr>
          <p:cNvPr id="8" name="TextBox 7"/>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Tree>
    <p:extLst>
      <p:ext uri="{BB962C8B-B14F-4D97-AF65-F5344CB8AC3E}">
        <p14:creationId xmlns:p14="http://schemas.microsoft.com/office/powerpoint/2010/main" val="24377165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142516"/>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309609" y="320979"/>
            <a:ext cx="8661775" cy="576064"/>
          </a:xfrm>
        </p:spPr>
        <p:txBody>
          <a:bodyPr>
            <a:noAutofit/>
          </a:bodyPr>
          <a:lstStyle/>
          <a:p>
            <a:pPr algn="l" eaLnBrk="1" hangingPunct="1"/>
            <a:r>
              <a:rPr lang="en-US" altLang="en-US" sz="3500" b="1" cap="all" dirty="0" smtClean="0">
                <a:solidFill>
                  <a:srgbClr val="92C316"/>
                </a:solidFill>
                <a:ea typeface="ヒラギノ角ゴ Pro W3" pitchFamily="-84" charset="-128"/>
              </a:rPr>
              <a:t>CHANGES TO DATA PROTECTION</a:t>
            </a:r>
            <a:endParaRPr lang="en-US" altLang="en-US" sz="3500" b="1" cap="all" dirty="0">
              <a:solidFill>
                <a:srgbClr val="92C316"/>
              </a:solidFill>
              <a:ea typeface="ヒラギノ角ゴ Pro W3" pitchFamily="-84" charset="-128"/>
            </a:endParaRPr>
          </a:p>
        </p:txBody>
      </p:sp>
      <p:sp>
        <p:nvSpPr>
          <p:cNvPr id="4101" name="Subtitle 2"/>
          <p:cNvSpPr>
            <a:spLocks noGrp="1"/>
          </p:cNvSpPr>
          <p:nvPr>
            <p:ph type="subTitle" idx="1"/>
          </p:nvPr>
        </p:nvSpPr>
        <p:spPr>
          <a:xfrm>
            <a:off x="-39384" y="692696"/>
            <a:ext cx="9183384" cy="1154516"/>
          </a:xfrm>
        </p:spPr>
        <p:txBody>
          <a:bodyPr>
            <a:noAutofit/>
          </a:bodyPr>
          <a:lstStyle/>
          <a:p>
            <a:pPr marL="435622" lvl="1" algn="l">
              <a:defRPr/>
            </a:pPr>
            <a:endParaRPr lang="en-US" altLang="en-US" sz="20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000" dirty="0">
              <a:solidFill>
                <a:srgbClr val="05583A"/>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2" name="Rectangle 1"/>
          <p:cNvSpPr/>
          <p:nvPr/>
        </p:nvSpPr>
        <p:spPr>
          <a:xfrm>
            <a:off x="170736" y="764704"/>
            <a:ext cx="8973264" cy="5863144"/>
          </a:xfrm>
          <a:prstGeom prst="rect">
            <a:avLst/>
          </a:prstGeom>
          <a:solidFill>
            <a:schemeClr val="bg1"/>
          </a:solidFill>
        </p:spPr>
        <p:txBody>
          <a:bodyPr wrap="square">
            <a:spAutoFit/>
          </a:bodyPr>
          <a:lstStyle/>
          <a:p>
            <a:pPr marL="457200" indent="-457200">
              <a:buFont typeface="Arial" panose="020B0604020202020204" pitchFamily="34" charset="0"/>
              <a:buChar char="•"/>
            </a:pPr>
            <a:r>
              <a:rPr lang="en-GB" sz="2600" dirty="0" smtClean="0">
                <a:ea typeface="Calibri"/>
                <a:cs typeface="Times New Roman"/>
              </a:rPr>
              <a:t>On 25</a:t>
            </a:r>
            <a:r>
              <a:rPr lang="en-GB" sz="2600" baseline="30000" dirty="0" smtClean="0">
                <a:ea typeface="Calibri"/>
                <a:cs typeface="Times New Roman"/>
              </a:rPr>
              <a:t>th</a:t>
            </a:r>
            <a:r>
              <a:rPr lang="en-GB" sz="2600" dirty="0" smtClean="0">
                <a:ea typeface="Calibri"/>
                <a:cs typeface="Times New Roman"/>
              </a:rPr>
              <a:t> </a:t>
            </a:r>
            <a:r>
              <a:rPr lang="en-GB" sz="2600" dirty="0">
                <a:ea typeface="Calibri"/>
                <a:cs typeface="Times New Roman"/>
              </a:rPr>
              <a:t>May </a:t>
            </a:r>
            <a:r>
              <a:rPr lang="en-GB" sz="2600" dirty="0" smtClean="0">
                <a:ea typeface="Calibri"/>
                <a:cs typeface="Times New Roman"/>
              </a:rPr>
              <a:t>2018 </a:t>
            </a:r>
            <a:r>
              <a:rPr lang="en-US" sz="2600" dirty="0" smtClean="0"/>
              <a:t>General </a:t>
            </a:r>
            <a:r>
              <a:rPr lang="en-US" sz="2600" dirty="0"/>
              <a:t>Data Protection Regulations (GDPR) </a:t>
            </a:r>
            <a:r>
              <a:rPr lang="en-US" sz="2600" dirty="0" smtClean="0"/>
              <a:t>will </a:t>
            </a:r>
            <a:r>
              <a:rPr lang="en-US" sz="2600" dirty="0"/>
              <a:t>be </a:t>
            </a:r>
            <a:r>
              <a:rPr lang="en-US" sz="2600" dirty="0" smtClean="0"/>
              <a:t>replace </a:t>
            </a:r>
            <a:r>
              <a:rPr lang="en-US" sz="2600" dirty="0"/>
              <a:t>the </a:t>
            </a:r>
            <a:r>
              <a:rPr lang="en-US" sz="2600" dirty="0" smtClean="0"/>
              <a:t>Data </a:t>
            </a:r>
            <a:r>
              <a:rPr lang="en-US" sz="2600" dirty="0"/>
              <a:t>Protection Act </a:t>
            </a:r>
            <a:r>
              <a:rPr lang="en-US" sz="2600" dirty="0" smtClean="0"/>
              <a:t>1998</a:t>
            </a:r>
          </a:p>
          <a:p>
            <a:pPr marL="171450" indent="-171450">
              <a:buFont typeface="Arial" panose="020B0604020202020204" pitchFamily="34" charset="0"/>
              <a:buChar char="•"/>
            </a:pPr>
            <a:endParaRPr lang="en-US" sz="2600" dirty="0" smtClean="0"/>
          </a:p>
          <a:p>
            <a:pPr marL="457200" indent="-457200">
              <a:buFont typeface="Arial" panose="020B0604020202020204" pitchFamily="34" charset="0"/>
              <a:buChar char="•"/>
            </a:pPr>
            <a:r>
              <a:rPr lang="en-US" sz="2600" dirty="0" smtClean="0"/>
              <a:t>Data Security/Safeguarding of personal data is paramount</a:t>
            </a:r>
          </a:p>
          <a:p>
            <a:pPr marL="914400" lvl="1" indent="-457200">
              <a:buFont typeface="Arial" panose="020B0604020202020204" pitchFamily="34" charset="0"/>
              <a:buChar char="•"/>
            </a:pPr>
            <a:r>
              <a:rPr lang="en-US" sz="2600" dirty="0" smtClean="0"/>
              <a:t>Policies &amp; Training for staff?</a:t>
            </a:r>
          </a:p>
          <a:p>
            <a:pPr marL="171450" indent="-171450">
              <a:buFont typeface="Arial" panose="020B0604020202020204" pitchFamily="34" charset="0"/>
              <a:buChar char="•"/>
            </a:pPr>
            <a:endParaRPr lang="en-US" sz="2600" dirty="0" smtClean="0"/>
          </a:p>
          <a:p>
            <a:pPr marL="457200" indent="-457200">
              <a:buFont typeface="Arial" panose="020B0604020202020204" pitchFamily="34" charset="0"/>
              <a:buChar char="•"/>
            </a:pPr>
            <a:r>
              <a:rPr lang="en-US" sz="2600" dirty="0"/>
              <a:t>Schools must provide clear, accessible </a:t>
            </a:r>
            <a:r>
              <a:rPr lang="en-US" sz="2600" b="1" dirty="0" smtClean="0">
                <a:solidFill>
                  <a:srgbClr val="0070C0"/>
                </a:solidFill>
              </a:rPr>
              <a:t>Privacy Notices </a:t>
            </a:r>
            <a:r>
              <a:rPr lang="en-US" sz="2600" dirty="0"/>
              <a:t>to inform parents, pupils and staff:</a:t>
            </a:r>
          </a:p>
          <a:p>
            <a:pPr marL="742950" lvl="1" indent="-285750">
              <a:buFont typeface="Arial" panose="020B0604020202020204" pitchFamily="34" charset="0"/>
              <a:buChar char="•"/>
            </a:pPr>
            <a:r>
              <a:rPr lang="en-US" sz="2600" dirty="0"/>
              <a:t>What data is collected about them</a:t>
            </a:r>
          </a:p>
          <a:p>
            <a:pPr marL="742950" lvl="1" indent="-285750">
              <a:buFont typeface="Arial" panose="020B0604020202020204" pitchFamily="34" charset="0"/>
              <a:buChar char="•"/>
            </a:pPr>
            <a:r>
              <a:rPr lang="en-US" sz="2600" dirty="0"/>
              <a:t>How the data is processed</a:t>
            </a:r>
          </a:p>
          <a:p>
            <a:pPr marL="742950" lvl="1" indent="-285750">
              <a:buFont typeface="Arial" panose="020B0604020202020204" pitchFamily="34" charset="0"/>
              <a:buChar char="•"/>
            </a:pPr>
            <a:r>
              <a:rPr lang="en-GB" sz="2600" dirty="0"/>
              <a:t>What the lawful basis is for processing </a:t>
            </a:r>
          </a:p>
          <a:p>
            <a:pPr marL="742950" lvl="1" indent="-285750">
              <a:buFont typeface="Arial" panose="020B0604020202020204" pitchFamily="34" charset="0"/>
              <a:buChar char="•"/>
            </a:pPr>
            <a:r>
              <a:rPr lang="en-US" sz="2600" dirty="0"/>
              <a:t>How long it will be retained </a:t>
            </a:r>
          </a:p>
          <a:p>
            <a:pPr marL="742950" lvl="1" indent="-285750">
              <a:buFont typeface="Arial" panose="020B0604020202020204" pitchFamily="34" charset="0"/>
              <a:buChar char="•"/>
            </a:pPr>
            <a:r>
              <a:rPr lang="en-GB" sz="2600" dirty="0"/>
              <a:t>Who the data is shared with </a:t>
            </a:r>
          </a:p>
          <a:p>
            <a:pPr marL="742950" lvl="1" indent="-285750">
              <a:buFont typeface="Arial" panose="020B0604020202020204" pitchFamily="34" charset="0"/>
              <a:buChar char="•"/>
            </a:pPr>
            <a:r>
              <a:rPr lang="en-GB" sz="2600" dirty="0" smtClean="0"/>
              <a:t>Why </a:t>
            </a:r>
            <a:r>
              <a:rPr lang="en-GB" sz="2600" dirty="0"/>
              <a:t>the data is shared </a:t>
            </a:r>
          </a:p>
          <a:p>
            <a:endParaRPr lang="en-US" sz="1100" dirty="0" smtClean="0"/>
          </a:p>
        </p:txBody>
      </p:sp>
    </p:spTree>
    <p:extLst>
      <p:ext uri="{BB962C8B-B14F-4D97-AF65-F5344CB8AC3E}">
        <p14:creationId xmlns:p14="http://schemas.microsoft.com/office/powerpoint/2010/main" val="19227836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015667 TEMP PAG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9144000" cy="68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a:xfrm>
            <a:off x="562248" y="863728"/>
            <a:ext cx="7970192" cy="587335"/>
          </a:xfrm>
        </p:spPr>
        <p:txBody>
          <a:bodyPr>
            <a:normAutofit fontScale="90000"/>
          </a:bodyPr>
          <a:lstStyle/>
          <a:p>
            <a:pPr algn="l" eaLnBrk="1" hangingPunct="1"/>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GB" sz="3900" b="1" dirty="0">
                <a:solidFill>
                  <a:srgbClr val="92C316"/>
                </a:solidFill>
                <a:ea typeface="ヒラギノ角ゴ Pro W3" pitchFamily="-84" charset="-128"/>
              </a:rPr>
              <a:t>Early Years Provider HUB (30 hours checker) -  eyp.walthamforest.gov.uk  </a:t>
            </a:r>
            <a:br>
              <a:rPr lang="en-GB" sz="3900" b="1" dirty="0">
                <a:solidFill>
                  <a:srgbClr val="92C316"/>
                </a:solidFill>
                <a:ea typeface="ヒラギノ角ゴ Pro W3" pitchFamily="-84" charset="-128"/>
              </a:rPr>
            </a:br>
            <a:r>
              <a:rPr lang="en-GB" sz="3500" b="1" dirty="0">
                <a:solidFill>
                  <a:srgbClr val="92C316"/>
                </a:solidFill>
                <a:ea typeface="ヒラギノ角ゴ Pro W3" pitchFamily="-84" charset="-128"/>
              </a:rPr>
              <a:t/>
            </a:r>
            <a:br>
              <a:rPr lang="en-GB" sz="3500" b="1" dirty="0">
                <a:solidFill>
                  <a:srgbClr val="92C316"/>
                </a:solidFill>
                <a:ea typeface="ヒラギノ角ゴ Pro W3" pitchFamily="-84" charset="-128"/>
              </a:rPr>
            </a:br>
            <a:r>
              <a:rPr lang="en-GB" sz="3500" dirty="0"/>
              <a:t/>
            </a:r>
            <a:br>
              <a:rPr lang="en-GB" sz="3500" dirty="0"/>
            </a:br>
            <a:endParaRPr lang="en-US" sz="3500" b="1" dirty="0">
              <a:solidFill>
                <a:srgbClr val="92C316"/>
              </a:solidFill>
              <a:ea typeface="ヒラギノ角ゴ Pro W3" pitchFamily="-84" charset="-128"/>
            </a:endParaRPr>
          </a:p>
        </p:txBody>
      </p:sp>
      <p:sp>
        <p:nvSpPr>
          <p:cNvPr id="3"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sp>
        <p:nvSpPr>
          <p:cNvPr id="2"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48" y="5728872"/>
            <a:ext cx="1372063" cy="7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p:txBody>
          <a:bodyPr/>
          <a:lstStyle/>
          <a:p>
            <a:pPr marL="601241" lvl="1" indent="0">
              <a:spcBef>
                <a:spcPts val="0"/>
              </a:spcBef>
              <a:buNone/>
            </a:pPr>
            <a:r>
              <a:rPr lang="en-GB" b="1" dirty="0" smtClean="0"/>
              <a:t>As a School – what can I do? </a:t>
            </a:r>
          </a:p>
          <a:p>
            <a:pPr marL="601241" lvl="1" indent="0">
              <a:spcBef>
                <a:spcPts val="0"/>
              </a:spcBef>
              <a:buNone/>
            </a:pPr>
            <a:endParaRPr lang="en-GB" dirty="0" smtClean="0"/>
          </a:p>
          <a:p>
            <a:pPr marL="801654" lvl="1" indent="-200414">
              <a:spcBef>
                <a:spcPts val="0"/>
              </a:spcBef>
            </a:pPr>
            <a:r>
              <a:rPr lang="en-GB" dirty="0" smtClean="0"/>
              <a:t>Registering to the EYP HUB</a:t>
            </a:r>
          </a:p>
          <a:p>
            <a:pPr marL="801654" lvl="1" indent="-200414">
              <a:spcBef>
                <a:spcPts val="0"/>
              </a:spcBef>
            </a:pPr>
            <a:r>
              <a:rPr lang="en-GB" dirty="0" smtClean="0"/>
              <a:t>Create </a:t>
            </a:r>
            <a:r>
              <a:rPr lang="en-GB" dirty="0"/>
              <a:t>and manage </a:t>
            </a:r>
            <a:r>
              <a:rPr lang="en-GB" dirty="0" smtClean="0"/>
              <a:t>School </a:t>
            </a:r>
            <a:r>
              <a:rPr lang="en-GB" dirty="0"/>
              <a:t>users</a:t>
            </a:r>
          </a:p>
          <a:p>
            <a:pPr marL="801654" lvl="1" indent="-200414">
              <a:spcBef>
                <a:spcPts val="0"/>
              </a:spcBef>
            </a:pPr>
            <a:r>
              <a:rPr lang="en-GB" dirty="0"/>
              <a:t>Edit </a:t>
            </a:r>
            <a:r>
              <a:rPr lang="en-GB" dirty="0" smtClean="0"/>
              <a:t>School </a:t>
            </a:r>
            <a:r>
              <a:rPr lang="en-GB" dirty="0"/>
              <a:t>profile</a:t>
            </a:r>
          </a:p>
          <a:p>
            <a:pPr marL="801654" lvl="1" indent="-200414">
              <a:spcBef>
                <a:spcPts val="0"/>
              </a:spcBef>
            </a:pPr>
            <a:r>
              <a:rPr lang="en-GB" dirty="0"/>
              <a:t>Perform 30 hours </a:t>
            </a:r>
            <a:r>
              <a:rPr lang="en-GB" dirty="0" smtClean="0"/>
              <a:t>code validation</a:t>
            </a:r>
          </a:p>
          <a:p>
            <a:pPr marL="601241" lvl="1" indent="0">
              <a:spcBef>
                <a:spcPts val="0"/>
              </a:spcBef>
              <a:buNone/>
            </a:pPr>
            <a:endParaRPr lang="en-GB" dirty="0"/>
          </a:p>
          <a:p>
            <a:pPr marL="601241" lvl="1" indent="0">
              <a:spcBef>
                <a:spcPts val="0"/>
              </a:spcBef>
              <a:buNone/>
            </a:pPr>
            <a:r>
              <a:rPr lang="en-GB" b="1" dirty="0"/>
              <a:t>Early Years Provider HUB – </a:t>
            </a:r>
            <a:r>
              <a:rPr lang="en-GB" b="1" dirty="0" smtClean="0"/>
              <a:t>future </a:t>
            </a:r>
            <a:r>
              <a:rPr lang="en-GB" b="1" dirty="0"/>
              <a:t>developments</a:t>
            </a:r>
            <a:endParaRPr lang="en-GB" b="1" dirty="0" smtClean="0"/>
          </a:p>
          <a:p>
            <a:pPr marL="601241" lvl="1" indent="0">
              <a:spcBef>
                <a:spcPts val="0"/>
              </a:spcBef>
              <a:buNone/>
            </a:pPr>
            <a:r>
              <a:rPr lang="en-GB" dirty="0" smtClean="0"/>
              <a:t> </a:t>
            </a:r>
            <a:endParaRPr lang="en-GB" dirty="0"/>
          </a:p>
          <a:p>
            <a:endParaRPr lang="en-GB" dirty="0"/>
          </a:p>
        </p:txBody>
      </p:sp>
    </p:spTree>
    <p:extLst>
      <p:ext uri="{BB962C8B-B14F-4D97-AF65-F5344CB8AC3E}">
        <p14:creationId xmlns:p14="http://schemas.microsoft.com/office/powerpoint/2010/main" val="30069374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142516"/>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309609" y="320979"/>
            <a:ext cx="8661775" cy="576064"/>
          </a:xfrm>
        </p:spPr>
        <p:txBody>
          <a:bodyPr>
            <a:noAutofit/>
          </a:bodyPr>
          <a:lstStyle/>
          <a:p>
            <a:pPr algn="l" eaLnBrk="1" hangingPunct="1"/>
            <a:r>
              <a:rPr lang="en-US" altLang="en-US" sz="3500" b="1" cap="all" dirty="0" smtClean="0">
                <a:solidFill>
                  <a:srgbClr val="92C316"/>
                </a:solidFill>
                <a:ea typeface="ヒラギノ角ゴ Pro W3" pitchFamily="-84" charset="-128"/>
              </a:rPr>
              <a:t>CHANGES TO DATA PROTECTION</a:t>
            </a:r>
            <a:endParaRPr lang="en-US" altLang="en-US" sz="3500" b="1" cap="all" dirty="0">
              <a:solidFill>
                <a:srgbClr val="92C316"/>
              </a:solidFill>
              <a:ea typeface="ヒラギノ角ゴ Pro W3" pitchFamily="-84" charset="-128"/>
            </a:endParaRPr>
          </a:p>
        </p:txBody>
      </p:sp>
      <p:sp>
        <p:nvSpPr>
          <p:cNvPr id="4101" name="Subtitle 2"/>
          <p:cNvSpPr>
            <a:spLocks noGrp="1"/>
          </p:cNvSpPr>
          <p:nvPr>
            <p:ph type="subTitle" idx="1"/>
          </p:nvPr>
        </p:nvSpPr>
        <p:spPr>
          <a:xfrm>
            <a:off x="-39384" y="692696"/>
            <a:ext cx="9183384" cy="1154516"/>
          </a:xfrm>
        </p:spPr>
        <p:txBody>
          <a:bodyPr>
            <a:noAutofit/>
          </a:bodyPr>
          <a:lstStyle/>
          <a:p>
            <a:pPr marL="435622" lvl="1" algn="l">
              <a:defRPr/>
            </a:pPr>
            <a:endParaRPr lang="en-US" altLang="en-US" sz="20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000" dirty="0">
              <a:solidFill>
                <a:srgbClr val="05583A"/>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2" name="Rectangle 1"/>
          <p:cNvSpPr/>
          <p:nvPr/>
        </p:nvSpPr>
        <p:spPr>
          <a:xfrm>
            <a:off x="105931" y="980728"/>
            <a:ext cx="8973264" cy="4431983"/>
          </a:xfrm>
          <a:prstGeom prst="rect">
            <a:avLst/>
          </a:prstGeom>
          <a:solidFill>
            <a:schemeClr val="bg1"/>
          </a:solidFill>
        </p:spPr>
        <p:txBody>
          <a:bodyPr wrap="square">
            <a:spAutoFit/>
          </a:bodyPr>
          <a:lstStyle/>
          <a:p>
            <a:pPr marL="457200" indent="-457200">
              <a:buFont typeface="Arial" panose="020B0604020202020204" pitchFamily="34" charset="0"/>
              <a:buChar char="•"/>
            </a:pPr>
            <a:r>
              <a:rPr lang="en-US" sz="2800" dirty="0" smtClean="0"/>
              <a:t>We sent current </a:t>
            </a:r>
            <a:r>
              <a:rPr lang="en-US" sz="2800" dirty="0"/>
              <a:t>Privacy Notice </a:t>
            </a:r>
            <a:r>
              <a:rPr lang="en-US" sz="2800" dirty="0" smtClean="0"/>
              <a:t>template to </a:t>
            </a:r>
            <a:r>
              <a:rPr lang="en-US" sz="2800" dirty="0"/>
              <a:t>schools last year</a:t>
            </a:r>
          </a:p>
          <a:p>
            <a:pPr marL="457200" indent="-457200">
              <a:buFont typeface="Arial" panose="020B0604020202020204" pitchFamily="34" charset="0"/>
              <a:buChar char="•"/>
            </a:pPr>
            <a:endParaRPr lang="en-US" sz="1500" dirty="0" smtClean="0"/>
          </a:p>
          <a:p>
            <a:pPr marL="457200" indent="-457200">
              <a:buFont typeface="Arial" panose="020B0604020202020204" pitchFamily="34" charset="0"/>
              <a:buChar char="•"/>
            </a:pPr>
            <a:r>
              <a:rPr lang="en-US" sz="2800" dirty="0" smtClean="0"/>
              <a:t>DfE </a:t>
            </a:r>
            <a:r>
              <a:rPr lang="en-US" sz="2800" dirty="0"/>
              <a:t>are revising the </a:t>
            </a:r>
            <a:r>
              <a:rPr lang="en-US" sz="2800" dirty="0" smtClean="0"/>
              <a:t>templates shortly – we will add LA info and send them to you when they are released</a:t>
            </a:r>
          </a:p>
          <a:p>
            <a:pPr marL="457200" indent="-457200">
              <a:buFont typeface="Arial" panose="020B0604020202020204" pitchFamily="34" charset="0"/>
              <a:buChar char="•"/>
            </a:pPr>
            <a:endParaRPr lang="en-US" sz="1500" dirty="0" smtClean="0"/>
          </a:p>
          <a:p>
            <a:pPr marL="457200" indent="-457200">
              <a:buFont typeface="Arial" panose="020B0604020202020204" pitchFamily="34" charset="0"/>
              <a:buChar char="•"/>
            </a:pPr>
            <a:r>
              <a:rPr lang="en-US" sz="2800" dirty="0" smtClean="0"/>
              <a:t>Schools </a:t>
            </a:r>
            <a:r>
              <a:rPr lang="en-US" sz="2800" b="1" dirty="0" smtClean="0"/>
              <a:t>must review the content </a:t>
            </a:r>
            <a:r>
              <a:rPr lang="en-US" sz="2800" dirty="0" smtClean="0"/>
              <a:t>and ensure it covers local circumstances, as the school will collect data that is not solely used for the DfE data collection processes – e.g. local info for pupil achievement tracking or use of CCTV data</a:t>
            </a:r>
          </a:p>
        </p:txBody>
      </p:sp>
    </p:spTree>
    <p:extLst>
      <p:ext uri="{BB962C8B-B14F-4D97-AF65-F5344CB8AC3E}">
        <p14:creationId xmlns:p14="http://schemas.microsoft.com/office/powerpoint/2010/main" val="29234405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142516"/>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309609" y="320979"/>
            <a:ext cx="8661775" cy="576064"/>
          </a:xfrm>
        </p:spPr>
        <p:txBody>
          <a:bodyPr>
            <a:noAutofit/>
          </a:bodyPr>
          <a:lstStyle/>
          <a:p>
            <a:pPr algn="l" eaLnBrk="1" hangingPunct="1"/>
            <a:r>
              <a:rPr lang="en-US" altLang="en-US" sz="3500" b="1" cap="all" dirty="0" smtClean="0">
                <a:solidFill>
                  <a:srgbClr val="92C316"/>
                </a:solidFill>
                <a:ea typeface="ヒラギノ角ゴ Pro W3" pitchFamily="-84" charset="-128"/>
              </a:rPr>
              <a:t>CHANGES TO DATA PROTECTION</a:t>
            </a:r>
            <a:endParaRPr lang="en-US" altLang="en-US" sz="3500" b="1" cap="all" dirty="0">
              <a:solidFill>
                <a:srgbClr val="92C316"/>
              </a:solidFill>
              <a:ea typeface="ヒラギノ角ゴ Pro W3" pitchFamily="-84" charset="-128"/>
            </a:endParaRPr>
          </a:p>
        </p:txBody>
      </p:sp>
      <p:sp>
        <p:nvSpPr>
          <p:cNvPr id="4101" name="Subtitle 2"/>
          <p:cNvSpPr>
            <a:spLocks noGrp="1"/>
          </p:cNvSpPr>
          <p:nvPr>
            <p:ph type="subTitle" idx="1"/>
          </p:nvPr>
        </p:nvSpPr>
        <p:spPr>
          <a:xfrm>
            <a:off x="-39384" y="692696"/>
            <a:ext cx="9183384" cy="1154516"/>
          </a:xfrm>
        </p:spPr>
        <p:txBody>
          <a:bodyPr>
            <a:noAutofit/>
          </a:bodyPr>
          <a:lstStyle/>
          <a:p>
            <a:pPr marL="435622" lvl="1" algn="l">
              <a:defRPr/>
            </a:pPr>
            <a:endParaRPr lang="en-US" altLang="en-US" sz="20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000" dirty="0">
              <a:solidFill>
                <a:srgbClr val="05583A"/>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2" name="Rectangle 1"/>
          <p:cNvSpPr/>
          <p:nvPr/>
        </p:nvSpPr>
        <p:spPr>
          <a:xfrm>
            <a:off x="170736" y="836712"/>
            <a:ext cx="8973264" cy="3785652"/>
          </a:xfrm>
          <a:prstGeom prst="rect">
            <a:avLst/>
          </a:prstGeom>
          <a:solidFill>
            <a:schemeClr val="bg1"/>
          </a:solidFill>
        </p:spPr>
        <p:txBody>
          <a:bodyPr wrap="square">
            <a:spAutoFit/>
          </a:bodyPr>
          <a:lstStyle/>
          <a:p>
            <a:pPr marL="457200" indent="-457200">
              <a:buFont typeface="Arial" panose="020B0604020202020204" pitchFamily="34" charset="0"/>
              <a:buChar char="•"/>
            </a:pPr>
            <a:r>
              <a:rPr lang="en-US" sz="3000" dirty="0" smtClean="0"/>
              <a:t>Once content is agreed, then </a:t>
            </a:r>
            <a:r>
              <a:rPr lang="en-US" sz="3000" b="1" dirty="0" smtClean="0"/>
              <a:t>publish</a:t>
            </a:r>
            <a:r>
              <a:rPr lang="en-US" sz="3000" dirty="0" smtClean="0"/>
              <a:t> so staff, parents and students can access </a:t>
            </a:r>
          </a:p>
          <a:p>
            <a:pPr marL="914400" lvl="1" indent="-457200">
              <a:buFont typeface="Arial" panose="020B0604020202020204" pitchFamily="34" charset="0"/>
              <a:buChar char="•"/>
            </a:pPr>
            <a:r>
              <a:rPr lang="en-US" sz="3000" dirty="0" smtClean="0"/>
              <a:t>Include as induction pack for staff &amp; put on noticeboard/intranet</a:t>
            </a:r>
          </a:p>
          <a:p>
            <a:pPr marL="914400" lvl="1" indent="-457200">
              <a:buFont typeface="Arial" panose="020B0604020202020204" pitchFamily="34" charset="0"/>
              <a:buChar char="•"/>
            </a:pPr>
            <a:r>
              <a:rPr lang="en-US" sz="3000" dirty="0" smtClean="0"/>
              <a:t>Put on website for parents and pupils – make them aware of notice at the start of each term in newsletters </a:t>
            </a:r>
            <a:r>
              <a:rPr lang="en-US" sz="3000" dirty="0" err="1" smtClean="0"/>
              <a:t>etc</a:t>
            </a:r>
            <a:r>
              <a:rPr lang="en-US" sz="3000" dirty="0" smtClean="0"/>
              <a:t>, highlighting changes </a:t>
            </a:r>
            <a:r>
              <a:rPr lang="en-GB" sz="3000" dirty="0"/>
              <a:t>to the way the school processes personal data </a:t>
            </a:r>
          </a:p>
        </p:txBody>
      </p:sp>
    </p:spTree>
    <p:extLst>
      <p:ext uri="{BB962C8B-B14F-4D97-AF65-F5344CB8AC3E}">
        <p14:creationId xmlns:p14="http://schemas.microsoft.com/office/powerpoint/2010/main" val="38469670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142516"/>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309609" y="320979"/>
            <a:ext cx="8661775" cy="576064"/>
          </a:xfrm>
        </p:spPr>
        <p:txBody>
          <a:bodyPr>
            <a:noAutofit/>
          </a:bodyPr>
          <a:lstStyle/>
          <a:p>
            <a:pPr algn="l" eaLnBrk="1" hangingPunct="1"/>
            <a:r>
              <a:rPr lang="en-US" altLang="en-US" sz="3500" b="1" cap="all" dirty="0" smtClean="0">
                <a:solidFill>
                  <a:srgbClr val="92C316"/>
                </a:solidFill>
                <a:ea typeface="ヒラギノ角ゴ Pro W3" pitchFamily="-84" charset="-128"/>
              </a:rPr>
              <a:t>Certain data items can be refused…</a:t>
            </a:r>
            <a:endParaRPr lang="en-US" altLang="en-US" sz="3500" b="1" cap="all" dirty="0">
              <a:solidFill>
                <a:srgbClr val="92C316"/>
              </a:solidFill>
              <a:ea typeface="ヒラギノ角ゴ Pro W3" pitchFamily="-84" charset="-128"/>
            </a:endParaRPr>
          </a:p>
        </p:txBody>
      </p:sp>
      <p:sp>
        <p:nvSpPr>
          <p:cNvPr id="4101" name="Subtitle 2"/>
          <p:cNvSpPr>
            <a:spLocks noGrp="1"/>
          </p:cNvSpPr>
          <p:nvPr>
            <p:ph type="subTitle" idx="1"/>
          </p:nvPr>
        </p:nvSpPr>
        <p:spPr>
          <a:xfrm>
            <a:off x="-39384" y="692696"/>
            <a:ext cx="9183384" cy="1154516"/>
          </a:xfrm>
        </p:spPr>
        <p:txBody>
          <a:bodyPr>
            <a:noAutofit/>
          </a:bodyPr>
          <a:lstStyle/>
          <a:p>
            <a:pPr marL="435622" lvl="1" algn="l">
              <a:defRPr/>
            </a:pPr>
            <a:endParaRPr lang="en-US" altLang="en-US" sz="20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000" dirty="0">
              <a:solidFill>
                <a:srgbClr val="05583A"/>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2" name="Rectangle 1"/>
          <p:cNvSpPr/>
          <p:nvPr/>
        </p:nvSpPr>
        <p:spPr>
          <a:xfrm>
            <a:off x="170736" y="764704"/>
            <a:ext cx="8973264" cy="5555367"/>
          </a:xfrm>
          <a:prstGeom prst="rect">
            <a:avLst/>
          </a:prstGeom>
          <a:solidFill>
            <a:schemeClr val="bg1"/>
          </a:solidFill>
        </p:spPr>
        <p:txBody>
          <a:bodyPr wrap="square">
            <a:spAutoFit/>
          </a:bodyPr>
          <a:lstStyle/>
          <a:p>
            <a:pPr marL="457200" indent="-457200">
              <a:buFont typeface="Arial" panose="020B0604020202020204" pitchFamily="34" charset="0"/>
              <a:buChar char="•"/>
            </a:pPr>
            <a:r>
              <a:rPr lang="en-GB" sz="2500" dirty="0" smtClean="0"/>
              <a:t>Remember that some data items can be refused by the parent (or pupil if they are old/mature enough)</a:t>
            </a:r>
          </a:p>
          <a:p>
            <a:pPr marL="457200" indent="-457200">
              <a:buFont typeface="Arial" panose="020B0604020202020204" pitchFamily="34" charset="0"/>
              <a:buChar char="•"/>
            </a:pPr>
            <a:endParaRPr lang="en-GB" sz="1000" dirty="0"/>
          </a:p>
          <a:p>
            <a:pPr marL="457200" indent="-457200">
              <a:buFont typeface="Arial" panose="020B0604020202020204" pitchFamily="34" charset="0"/>
              <a:buChar char="•"/>
            </a:pPr>
            <a:r>
              <a:rPr lang="en-GB" sz="2500" dirty="0" smtClean="0"/>
              <a:t>Ethnicity</a:t>
            </a:r>
          </a:p>
          <a:p>
            <a:pPr marL="457200" indent="-457200">
              <a:buFont typeface="Arial" panose="020B0604020202020204" pitchFamily="34" charset="0"/>
              <a:buChar char="•"/>
            </a:pPr>
            <a:r>
              <a:rPr lang="en-GB" sz="2500" dirty="0" smtClean="0"/>
              <a:t>Language</a:t>
            </a:r>
          </a:p>
          <a:p>
            <a:pPr marL="457200" indent="-457200">
              <a:buFont typeface="Arial" panose="020B0604020202020204" pitchFamily="34" charset="0"/>
              <a:buChar char="•"/>
            </a:pPr>
            <a:r>
              <a:rPr lang="en-GB" sz="2500" dirty="0" smtClean="0"/>
              <a:t>Country of Birth</a:t>
            </a:r>
          </a:p>
          <a:p>
            <a:pPr marL="457200" indent="-457200">
              <a:buFont typeface="Arial" panose="020B0604020202020204" pitchFamily="34" charset="0"/>
              <a:buChar char="•"/>
            </a:pPr>
            <a:r>
              <a:rPr lang="en-GB" sz="2500" dirty="0" smtClean="0"/>
              <a:t>Nationality</a:t>
            </a:r>
          </a:p>
          <a:p>
            <a:pPr marL="457200" indent="-457200">
              <a:buFont typeface="Arial" panose="020B0604020202020204" pitchFamily="34" charset="0"/>
              <a:buChar char="•"/>
            </a:pPr>
            <a:r>
              <a:rPr lang="en-GB" sz="2500" dirty="0" smtClean="0"/>
              <a:t>Service Child Indicator</a:t>
            </a:r>
          </a:p>
          <a:p>
            <a:pPr marL="457200" indent="-457200">
              <a:buFont typeface="Arial" panose="020B0604020202020204" pitchFamily="34" charset="0"/>
              <a:buChar char="•"/>
            </a:pPr>
            <a:endParaRPr lang="en-GB" sz="1000" dirty="0"/>
          </a:p>
          <a:p>
            <a:pPr marL="457200" indent="-457200">
              <a:buFont typeface="Arial" panose="020B0604020202020204" pitchFamily="34" charset="0"/>
              <a:buChar char="•"/>
            </a:pPr>
            <a:r>
              <a:rPr lang="en-GB" sz="2500" dirty="0" smtClean="0"/>
              <a:t>These must be reported as declared by the parent/pupil</a:t>
            </a:r>
          </a:p>
          <a:p>
            <a:pPr marL="457200" indent="-457200">
              <a:buFont typeface="Arial" panose="020B0604020202020204" pitchFamily="34" charset="0"/>
              <a:buChar char="•"/>
            </a:pPr>
            <a:endParaRPr lang="en-GB" sz="1000" dirty="0" smtClean="0"/>
          </a:p>
          <a:p>
            <a:pPr marL="457200" indent="-457200">
              <a:buFont typeface="Arial" panose="020B0604020202020204" pitchFamily="34" charset="0"/>
              <a:buChar char="•"/>
            </a:pPr>
            <a:r>
              <a:rPr lang="en-GB" sz="2500" dirty="0" smtClean="0"/>
              <a:t>For nationality and Country of Birth schools must</a:t>
            </a:r>
          </a:p>
          <a:p>
            <a:pPr marL="914400" lvl="1" indent="-457200">
              <a:buFont typeface="Arial" panose="020B0604020202020204" pitchFamily="34" charset="0"/>
              <a:buChar char="•"/>
            </a:pPr>
            <a:r>
              <a:rPr lang="en-GB" sz="2500" dirty="0" smtClean="0"/>
              <a:t>ensure that parent/pupil is aware of right to decline to provide</a:t>
            </a:r>
          </a:p>
          <a:p>
            <a:pPr marL="914400" lvl="1" indent="-457200">
              <a:buFont typeface="Arial" panose="020B0604020202020204" pitchFamily="34" charset="0"/>
              <a:buChar char="•"/>
            </a:pPr>
            <a:r>
              <a:rPr lang="en-GB" sz="2500" dirty="0" smtClean="0"/>
              <a:t>Ensure parent/pupil is aware of right to retract information returned in a previous census</a:t>
            </a:r>
          </a:p>
        </p:txBody>
      </p:sp>
    </p:spTree>
    <p:extLst>
      <p:ext uri="{BB962C8B-B14F-4D97-AF65-F5344CB8AC3E}">
        <p14:creationId xmlns:p14="http://schemas.microsoft.com/office/powerpoint/2010/main" val="12038779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4" name="TextBox 3"/>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a:solidFill>
                  <a:prstClr val="white"/>
                </a:solidFill>
                <a:cs typeface="Calibri" pitchFamily="34" charset="0"/>
              </a:rPr>
              <a:t>Education Performance &amp; Information</a:t>
            </a:r>
          </a:p>
        </p:txBody>
      </p:sp>
      <p:sp>
        <p:nvSpPr>
          <p:cNvPr id="3" name="Rectangle 2"/>
          <p:cNvSpPr/>
          <p:nvPr/>
        </p:nvSpPr>
        <p:spPr>
          <a:xfrm>
            <a:off x="1" y="479040"/>
            <a:ext cx="9155116" cy="489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b="14354"/>
          <a:stretch>
            <a:fillRect/>
          </a:stretch>
        </p:blipFill>
        <p:spPr bwMode="auto">
          <a:xfrm>
            <a:off x="7542043" y="5844652"/>
            <a:ext cx="1107163" cy="5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86367" y="2471958"/>
            <a:ext cx="7274172" cy="911927"/>
          </a:xfrm>
          <a:prstGeom prst="rect">
            <a:avLst/>
          </a:prstGeom>
          <a:noFill/>
        </p:spPr>
        <p:txBody>
          <a:bodyPr wrap="square" lIns="0" tIns="40074" rIns="0" bIns="40074" rtlCol="0" anchor="ctr" anchorCtr="0">
            <a:spAutoFit/>
          </a:bodyPr>
          <a:lstStyle/>
          <a:p>
            <a:r>
              <a:rPr lang="en-GB" sz="4000" b="1" dirty="0" smtClean="0">
                <a:ln>
                  <a:solidFill>
                    <a:srgbClr val="2C4C24"/>
                  </a:solidFill>
                </a:ln>
                <a:solidFill>
                  <a:srgbClr val="2C4C24"/>
                </a:solidFill>
                <a:cs typeface="Calibri" pitchFamily="34" charset="0"/>
              </a:rPr>
              <a:t>Questions / Comments?</a:t>
            </a:r>
          </a:p>
          <a:p>
            <a:endParaRPr lang="en-GB" sz="1400" b="1" dirty="0">
              <a:solidFill>
                <a:schemeClr val="bg1"/>
              </a:solidFill>
              <a:cs typeface="Calibri" pitchFamily="34" charset="0"/>
            </a:endParaRPr>
          </a:p>
        </p:txBody>
      </p:sp>
      <p:sp>
        <p:nvSpPr>
          <p:cNvPr id="8" name="TextBox 7"/>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Tree>
    <p:extLst>
      <p:ext uri="{BB962C8B-B14F-4D97-AF65-F5344CB8AC3E}">
        <p14:creationId xmlns:p14="http://schemas.microsoft.com/office/powerpoint/2010/main" val="33540438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4" name="TextBox 3"/>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a:solidFill>
                  <a:prstClr val="white"/>
                </a:solidFill>
                <a:cs typeface="Calibri" pitchFamily="34" charset="0"/>
              </a:rPr>
              <a:t>Education Performance &amp; Information</a:t>
            </a:r>
          </a:p>
        </p:txBody>
      </p:sp>
      <p:sp>
        <p:nvSpPr>
          <p:cNvPr id="3" name="Rectangle 2"/>
          <p:cNvSpPr/>
          <p:nvPr/>
        </p:nvSpPr>
        <p:spPr>
          <a:xfrm>
            <a:off x="1" y="479040"/>
            <a:ext cx="9155116" cy="489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b="14354"/>
          <a:stretch>
            <a:fillRect/>
          </a:stretch>
        </p:blipFill>
        <p:spPr bwMode="auto">
          <a:xfrm>
            <a:off x="7542043" y="5844652"/>
            <a:ext cx="1107163" cy="5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95537" y="2379625"/>
            <a:ext cx="8759580" cy="1096593"/>
          </a:xfrm>
          <a:prstGeom prst="rect">
            <a:avLst/>
          </a:prstGeom>
          <a:noFill/>
        </p:spPr>
        <p:txBody>
          <a:bodyPr wrap="square" lIns="0" tIns="40074" rIns="0" bIns="40074" rtlCol="0" anchor="ctr" anchorCtr="0">
            <a:spAutoFit/>
          </a:bodyPr>
          <a:lstStyle/>
          <a:p>
            <a:r>
              <a:rPr lang="en-GB" sz="4000" b="1" dirty="0" smtClean="0">
                <a:ln>
                  <a:solidFill>
                    <a:srgbClr val="2C4C24"/>
                  </a:solidFill>
                </a:ln>
                <a:solidFill>
                  <a:srgbClr val="2C4C24"/>
                </a:solidFill>
                <a:cs typeface="Calibri" pitchFamily="34" charset="0"/>
              </a:rPr>
              <a:t>Academy Census Checking Service</a:t>
            </a:r>
          </a:p>
          <a:p>
            <a:r>
              <a:rPr lang="en-GB" sz="2600" b="1" dirty="0" smtClean="0">
                <a:ln>
                  <a:solidFill>
                    <a:srgbClr val="2C4C24"/>
                  </a:solidFill>
                </a:ln>
                <a:solidFill>
                  <a:srgbClr val="2C4C24"/>
                </a:solidFill>
                <a:cs typeface="Calibri" pitchFamily="34" charset="0"/>
              </a:rPr>
              <a:t>Jo Bell, </a:t>
            </a:r>
            <a:r>
              <a:rPr lang="en-GB" sz="2600" b="1" dirty="0">
                <a:ln>
                  <a:solidFill>
                    <a:srgbClr val="2C4C24"/>
                  </a:solidFill>
                </a:ln>
                <a:solidFill>
                  <a:srgbClr val="2C4C24"/>
                </a:solidFill>
                <a:cs typeface="Calibri" pitchFamily="34" charset="0"/>
              </a:rPr>
              <a:t>Education Performance &amp; Information Team</a:t>
            </a:r>
            <a:endParaRPr lang="en-GB" sz="1400" b="1" dirty="0">
              <a:solidFill>
                <a:schemeClr val="bg1"/>
              </a:solidFill>
              <a:cs typeface="Calibri" pitchFamily="34" charset="0"/>
            </a:endParaRPr>
          </a:p>
        </p:txBody>
      </p:sp>
      <p:sp>
        <p:nvSpPr>
          <p:cNvPr id="8" name="TextBox 7"/>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Tree>
    <p:extLst>
      <p:ext uri="{BB962C8B-B14F-4D97-AF65-F5344CB8AC3E}">
        <p14:creationId xmlns:p14="http://schemas.microsoft.com/office/powerpoint/2010/main" val="29356296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142516"/>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309609" y="320979"/>
            <a:ext cx="8661775" cy="576064"/>
          </a:xfrm>
        </p:spPr>
        <p:txBody>
          <a:bodyPr>
            <a:noAutofit/>
          </a:bodyPr>
          <a:lstStyle/>
          <a:p>
            <a:pPr algn="l" eaLnBrk="1" hangingPunct="1"/>
            <a:r>
              <a:rPr lang="en-US" altLang="en-US" sz="3500" b="1" cap="all" dirty="0" smtClean="0">
                <a:solidFill>
                  <a:srgbClr val="92C316"/>
                </a:solidFill>
                <a:ea typeface="ヒラギノ角ゴ Pro W3" pitchFamily="-84" charset="-128"/>
              </a:rPr>
              <a:t>ACADEMY School census returns</a:t>
            </a:r>
            <a:endParaRPr lang="en-US" altLang="en-US" sz="3500" b="1" cap="all" dirty="0">
              <a:solidFill>
                <a:srgbClr val="92C316"/>
              </a:solidFill>
              <a:ea typeface="ヒラギノ角ゴ Pro W3" pitchFamily="-84" charset="-128"/>
            </a:endParaRPr>
          </a:p>
        </p:txBody>
      </p:sp>
      <p:sp>
        <p:nvSpPr>
          <p:cNvPr id="4101" name="Subtitle 2"/>
          <p:cNvSpPr>
            <a:spLocks noGrp="1"/>
          </p:cNvSpPr>
          <p:nvPr>
            <p:ph type="subTitle" idx="1"/>
          </p:nvPr>
        </p:nvSpPr>
        <p:spPr>
          <a:xfrm>
            <a:off x="-39384" y="692696"/>
            <a:ext cx="9183384" cy="1154516"/>
          </a:xfrm>
        </p:spPr>
        <p:txBody>
          <a:bodyPr>
            <a:noAutofit/>
          </a:bodyPr>
          <a:lstStyle/>
          <a:p>
            <a:pPr marL="435622" lvl="1" algn="l">
              <a:defRPr/>
            </a:pPr>
            <a:endParaRPr lang="en-US" altLang="en-US" sz="20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000" dirty="0">
              <a:solidFill>
                <a:srgbClr val="05583A"/>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2" name="Rectangle 1"/>
          <p:cNvSpPr/>
          <p:nvPr/>
        </p:nvSpPr>
        <p:spPr>
          <a:xfrm>
            <a:off x="170736" y="764704"/>
            <a:ext cx="8802528" cy="5693866"/>
          </a:xfrm>
          <a:prstGeom prst="rect">
            <a:avLst/>
          </a:prstGeom>
        </p:spPr>
        <p:txBody>
          <a:bodyPr wrap="square">
            <a:spAutoFit/>
          </a:bodyPr>
          <a:lstStyle/>
          <a:p>
            <a:pPr marL="457200" indent="-457200">
              <a:buFont typeface="Arial" panose="020B0604020202020204" pitchFamily="34" charset="0"/>
              <a:buChar char="•"/>
            </a:pPr>
            <a:r>
              <a:rPr lang="en-GB" sz="2600" dirty="0" smtClean="0"/>
              <a:t>Academies submit their own census returns to the DfE</a:t>
            </a:r>
          </a:p>
          <a:p>
            <a:pPr marL="457200" indent="-457200">
              <a:buFont typeface="Arial" panose="020B0604020202020204" pitchFamily="34" charset="0"/>
              <a:buChar char="•"/>
            </a:pPr>
            <a:r>
              <a:rPr lang="en-GB" sz="2600" dirty="0" smtClean="0"/>
              <a:t>Academy data is released to LAs when it is authorised by the DfE</a:t>
            </a:r>
          </a:p>
          <a:p>
            <a:pPr marL="457200" indent="-457200">
              <a:buFont typeface="Arial" panose="020B0604020202020204" pitchFamily="34" charset="0"/>
              <a:buChar char="•"/>
            </a:pPr>
            <a:r>
              <a:rPr lang="en-GB" sz="2600" dirty="0" smtClean="0"/>
              <a:t>We have noticed that many academy returns are not being authorised until the day the COLLECT blade closes</a:t>
            </a:r>
          </a:p>
          <a:p>
            <a:pPr marL="457200" indent="-457200">
              <a:buFont typeface="Arial" panose="020B0604020202020204" pitchFamily="34" charset="0"/>
              <a:buChar char="•"/>
            </a:pPr>
            <a:r>
              <a:rPr lang="en-GB" sz="2600" dirty="0" smtClean="0"/>
              <a:t>This suggests that there are errors/queries outstanding or that explanation notes are not sufficient</a:t>
            </a:r>
          </a:p>
          <a:p>
            <a:pPr marL="457200" indent="-457200">
              <a:buFont typeface="Arial" panose="020B0604020202020204" pitchFamily="34" charset="0"/>
              <a:buChar char="•"/>
            </a:pPr>
            <a:r>
              <a:rPr lang="en-GB" sz="2600" dirty="0" smtClean="0"/>
              <a:t>There are also errors that we find on the data that we get, such as unresolved duplicates, missing exclusions, part time children listed as full time…</a:t>
            </a:r>
          </a:p>
          <a:p>
            <a:pPr marL="457200" indent="-457200">
              <a:buFont typeface="Arial" panose="020B0604020202020204" pitchFamily="34" charset="0"/>
              <a:buChar char="•"/>
            </a:pPr>
            <a:endParaRPr lang="en-GB" sz="2600" dirty="0"/>
          </a:p>
          <a:p>
            <a:pPr marL="457200" indent="-457200">
              <a:buFont typeface="Arial" panose="020B0604020202020204" pitchFamily="34" charset="0"/>
              <a:buChar char="•"/>
            </a:pPr>
            <a:r>
              <a:rPr lang="en-GB" sz="2600" dirty="0" smtClean="0"/>
              <a:t>We are already supporting maintained schools to help get returns accurate. We would like to share our expertise with academies</a:t>
            </a:r>
            <a:endParaRPr lang="en-GB" sz="2600" dirty="0"/>
          </a:p>
        </p:txBody>
      </p:sp>
    </p:spTree>
    <p:extLst>
      <p:ext uri="{BB962C8B-B14F-4D97-AF65-F5344CB8AC3E}">
        <p14:creationId xmlns:p14="http://schemas.microsoft.com/office/powerpoint/2010/main" val="25417748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142516"/>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309609" y="320979"/>
            <a:ext cx="8661775" cy="576064"/>
          </a:xfrm>
        </p:spPr>
        <p:txBody>
          <a:bodyPr>
            <a:noAutofit/>
          </a:bodyPr>
          <a:lstStyle/>
          <a:p>
            <a:pPr algn="l" eaLnBrk="1" hangingPunct="1"/>
            <a:r>
              <a:rPr lang="en-US" altLang="en-US" sz="3500" b="1" cap="all" dirty="0" smtClean="0">
                <a:solidFill>
                  <a:srgbClr val="92C316"/>
                </a:solidFill>
                <a:ea typeface="ヒラギノ角ゴ Pro W3" pitchFamily="-84" charset="-128"/>
              </a:rPr>
              <a:t>New Academy Checking service</a:t>
            </a:r>
            <a:endParaRPr lang="en-US" altLang="en-US" sz="3500" b="1" cap="all" dirty="0">
              <a:solidFill>
                <a:srgbClr val="92C316"/>
              </a:solidFill>
              <a:ea typeface="ヒラギノ角ゴ Pro W3" pitchFamily="-84" charset="-128"/>
            </a:endParaRPr>
          </a:p>
        </p:txBody>
      </p:sp>
      <p:sp>
        <p:nvSpPr>
          <p:cNvPr id="4101" name="Subtitle 2"/>
          <p:cNvSpPr>
            <a:spLocks noGrp="1"/>
          </p:cNvSpPr>
          <p:nvPr>
            <p:ph type="subTitle" idx="1"/>
          </p:nvPr>
        </p:nvSpPr>
        <p:spPr>
          <a:xfrm>
            <a:off x="-39384" y="692696"/>
            <a:ext cx="9183384" cy="1154516"/>
          </a:xfrm>
        </p:spPr>
        <p:txBody>
          <a:bodyPr>
            <a:noAutofit/>
          </a:bodyPr>
          <a:lstStyle/>
          <a:p>
            <a:pPr marL="435622" lvl="1" algn="l">
              <a:defRPr/>
            </a:pPr>
            <a:endParaRPr lang="en-US" altLang="en-US" sz="20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000" dirty="0">
              <a:solidFill>
                <a:srgbClr val="05583A"/>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2" name="Rectangle 1"/>
          <p:cNvSpPr/>
          <p:nvPr/>
        </p:nvSpPr>
        <p:spPr>
          <a:xfrm>
            <a:off x="170736" y="764704"/>
            <a:ext cx="8802528" cy="1292662"/>
          </a:xfrm>
          <a:prstGeom prst="rect">
            <a:avLst/>
          </a:prstGeom>
        </p:spPr>
        <p:txBody>
          <a:bodyPr wrap="square">
            <a:spAutoFit/>
          </a:bodyPr>
          <a:lstStyle/>
          <a:p>
            <a:pPr marL="457200" indent="-457200">
              <a:buFont typeface="Arial" panose="020B0604020202020204" pitchFamily="34" charset="0"/>
              <a:buChar char="•"/>
            </a:pPr>
            <a:r>
              <a:rPr lang="en-GB" sz="2600" dirty="0" smtClean="0"/>
              <a:t>We piloted a checking service with academies last term</a:t>
            </a:r>
          </a:p>
          <a:p>
            <a:pPr marL="457200" indent="-457200">
              <a:buFont typeface="Arial" panose="020B0604020202020204" pitchFamily="34" charset="0"/>
              <a:buChar char="•"/>
            </a:pPr>
            <a:r>
              <a:rPr lang="en-GB" sz="2600" dirty="0" smtClean="0"/>
              <a:t>2 options have been added to our traded service:</a:t>
            </a:r>
          </a:p>
          <a:p>
            <a:pPr marL="457200" indent="-457200">
              <a:buFont typeface="Arial" panose="020B0604020202020204" pitchFamily="34" charset="0"/>
              <a:buChar char="•"/>
            </a:pPr>
            <a:endParaRPr lang="en-GB" sz="2600" dirty="0"/>
          </a:p>
        </p:txBody>
      </p:sp>
      <p:sp>
        <p:nvSpPr>
          <p:cNvPr id="3" name="Rectangle 2"/>
          <p:cNvSpPr/>
          <p:nvPr/>
        </p:nvSpPr>
        <p:spPr>
          <a:xfrm>
            <a:off x="4283969" y="1628799"/>
            <a:ext cx="4860032" cy="5078313"/>
          </a:xfrm>
          <a:prstGeom prst="rect">
            <a:avLst/>
          </a:prstGeom>
          <a:solidFill>
            <a:schemeClr val="bg1"/>
          </a:solidFill>
        </p:spPr>
        <p:txBody>
          <a:bodyPr wrap="square">
            <a:spAutoFit/>
          </a:bodyPr>
          <a:lstStyle/>
          <a:p>
            <a:r>
              <a:rPr lang="en-GB" sz="2000" b="1" dirty="0" smtClean="0">
                <a:solidFill>
                  <a:srgbClr val="D38C2D"/>
                </a:solidFill>
              </a:rPr>
              <a:t>Gold Service </a:t>
            </a:r>
            <a:r>
              <a:rPr lang="en-GB" sz="1600" dirty="0" smtClean="0"/>
              <a:t>– same as silver plus…</a:t>
            </a:r>
            <a:endParaRPr lang="en-GB" sz="1600" dirty="0"/>
          </a:p>
          <a:p>
            <a:r>
              <a:rPr lang="en-GB" sz="1600" i="1" dirty="0" smtClean="0"/>
              <a:t>-</a:t>
            </a:r>
            <a:r>
              <a:rPr lang="en-GB" sz="1600" b="1" dirty="0" smtClean="0"/>
              <a:t>We</a:t>
            </a:r>
            <a:r>
              <a:rPr lang="en-GB" sz="1600" dirty="0" smtClean="0"/>
              <a:t> </a:t>
            </a:r>
            <a:r>
              <a:rPr lang="en-GB" sz="1600" dirty="0"/>
              <a:t>extract your data from COLLECT (if you give us a log-in). </a:t>
            </a:r>
            <a:endParaRPr lang="en-GB" sz="1600" dirty="0" smtClean="0"/>
          </a:p>
          <a:p>
            <a:r>
              <a:rPr lang="en-GB" sz="1600" dirty="0" smtClean="0"/>
              <a:t>-If </a:t>
            </a:r>
            <a:r>
              <a:rPr lang="en-GB" sz="1600" dirty="0"/>
              <a:t>changes need to be made, </a:t>
            </a:r>
            <a:r>
              <a:rPr lang="en-GB" sz="1600" b="1" dirty="0"/>
              <a:t>we will make up to 10 </a:t>
            </a:r>
            <a:r>
              <a:rPr lang="en-GB" sz="1600" dirty="0"/>
              <a:t>on your behalf</a:t>
            </a:r>
            <a:r>
              <a:rPr lang="en-GB" sz="1600" dirty="0" smtClean="0"/>
              <a:t>. Any </a:t>
            </a:r>
            <a:r>
              <a:rPr lang="en-GB" sz="1600" dirty="0"/>
              <a:t>more, it is best to resubmit the return. You would need to </a:t>
            </a:r>
            <a:r>
              <a:rPr lang="en-GB" sz="1600" dirty="0" smtClean="0"/>
              <a:t>make the </a:t>
            </a:r>
            <a:r>
              <a:rPr lang="en-GB" sz="1600" dirty="0"/>
              <a:t>amendments on your MIS</a:t>
            </a:r>
          </a:p>
          <a:p>
            <a:r>
              <a:rPr lang="en-GB" sz="1600" dirty="0" smtClean="0"/>
              <a:t>- If </a:t>
            </a:r>
            <a:r>
              <a:rPr lang="en-GB" sz="1600" dirty="0"/>
              <a:t>you would like, </a:t>
            </a:r>
            <a:r>
              <a:rPr lang="en-GB" sz="1600" b="1" dirty="0"/>
              <a:t>we can </a:t>
            </a:r>
            <a:r>
              <a:rPr lang="en-GB" sz="1600" b="1" dirty="0" smtClean="0"/>
              <a:t>write COLLECT notes </a:t>
            </a:r>
            <a:r>
              <a:rPr lang="en-GB" sz="1600" dirty="0"/>
              <a:t>on </a:t>
            </a:r>
            <a:r>
              <a:rPr lang="en-GB" sz="1600" dirty="0" smtClean="0"/>
              <a:t>your behalf</a:t>
            </a:r>
            <a:endParaRPr lang="en-GB" sz="1600" dirty="0"/>
          </a:p>
          <a:p>
            <a:r>
              <a:rPr lang="en-GB" sz="1600" dirty="0" smtClean="0"/>
              <a:t>-</a:t>
            </a:r>
            <a:r>
              <a:rPr lang="en-GB" sz="1600" b="1" dirty="0" smtClean="0"/>
              <a:t>We </a:t>
            </a:r>
            <a:r>
              <a:rPr lang="en-GB" sz="1600" b="1" dirty="0"/>
              <a:t>will run duplicate reports </a:t>
            </a:r>
            <a:r>
              <a:rPr lang="en-GB" sz="1600" dirty="0"/>
              <a:t>for you and </a:t>
            </a:r>
            <a:r>
              <a:rPr lang="en-GB" sz="1600" b="1" dirty="0"/>
              <a:t>advise you of changes</a:t>
            </a:r>
            <a:r>
              <a:rPr lang="en-GB" sz="1600" dirty="0"/>
              <a:t> </a:t>
            </a:r>
            <a:r>
              <a:rPr lang="en-GB" sz="1600" dirty="0" smtClean="0"/>
              <a:t>that need </a:t>
            </a:r>
            <a:r>
              <a:rPr lang="en-GB" sz="1600" dirty="0"/>
              <a:t>to be made on your return. </a:t>
            </a:r>
            <a:r>
              <a:rPr lang="en-GB" sz="1600" b="1" dirty="0"/>
              <a:t>We can contact other </a:t>
            </a:r>
            <a:r>
              <a:rPr lang="en-GB" sz="1600" b="1" dirty="0" smtClean="0"/>
              <a:t>LAs/academies on </a:t>
            </a:r>
            <a:r>
              <a:rPr lang="en-GB" sz="1600" b="1" dirty="0"/>
              <a:t>your behalf </a:t>
            </a:r>
            <a:r>
              <a:rPr lang="en-GB" sz="1600" dirty="0"/>
              <a:t>and let them know that changes need to be made. </a:t>
            </a:r>
            <a:endParaRPr lang="en-GB" sz="1600" dirty="0" smtClean="0"/>
          </a:p>
          <a:p>
            <a:r>
              <a:rPr lang="en-GB" sz="1600" i="1" dirty="0" smtClean="0"/>
              <a:t>[Note that </a:t>
            </a:r>
            <a:r>
              <a:rPr lang="en-GB" sz="1600" i="1" dirty="0"/>
              <a:t>although we would talk other academies through the changes </a:t>
            </a:r>
            <a:r>
              <a:rPr lang="en-GB" sz="1600" i="1" dirty="0" smtClean="0"/>
              <a:t>that need </a:t>
            </a:r>
            <a:r>
              <a:rPr lang="en-GB" sz="1600" i="1" dirty="0"/>
              <a:t>to be made and how to do them in COLLECT, we would not </a:t>
            </a:r>
            <a:r>
              <a:rPr lang="en-GB" sz="1600" i="1" dirty="0" smtClean="0"/>
              <a:t>be responsible </a:t>
            </a:r>
            <a:r>
              <a:rPr lang="en-GB" sz="1600" i="1" dirty="0"/>
              <a:t>if that academy refused to make the change or ignored </a:t>
            </a:r>
            <a:r>
              <a:rPr lang="en-GB" sz="1600" i="1" dirty="0" smtClean="0"/>
              <a:t>the request</a:t>
            </a:r>
            <a:r>
              <a:rPr lang="en-GB" sz="1600" i="1" dirty="0"/>
              <a:t>. We would ensure you were aware of any outstanding </a:t>
            </a:r>
            <a:r>
              <a:rPr lang="en-GB" sz="1600" i="1" dirty="0" smtClean="0"/>
              <a:t>before the </a:t>
            </a:r>
            <a:r>
              <a:rPr lang="en-GB" sz="1600" i="1" dirty="0"/>
              <a:t>DfE deadline so that you can escalate the </a:t>
            </a:r>
            <a:r>
              <a:rPr lang="en-GB" sz="1600" i="1" dirty="0" smtClean="0"/>
              <a:t>request]</a:t>
            </a:r>
            <a:endParaRPr lang="en-GB" sz="1600" i="1" dirty="0"/>
          </a:p>
          <a:p>
            <a:endParaRPr lang="en-GB" sz="1600" i="1" dirty="0" smtClean="0"/>
          </a:p>
        </p:txBody>
      </p:sp>
      <p:sp>
        <p:nvSpPr>
          <p:cNvPr id="4" name="Rectangle 3"/>
          <p:cNvSpPr/>
          <p:nvPr/>
        </p:nvSpPr>
        <p:spPr>
          <a:xfrm>
            <a:off x="80980" y="1648667"/>
            <a:ext cx="4202989" cy="4832092"/>
          </a:xfrm>
          <a:prstGeom prst="rect">
            <a:avLst/>
          </a:prstGeom>
        </p:spPr>
        <p:txBody>
          <a:bodyPr wrap="square">
            <a:spAutoFit/>
          </a:bodyPr>
          <a:lstStyle/>
          <a:p>
            <a:r>
              <a:rPr lang="en-GB" sz="2000" b="1" dirty="0" smtClean="0">
                <a:solidFill>
                  <a:schemeClr val="bg1">
                    <a:lumMod val="50000"/>
                  </a:schemeClr>
                </a:solidFill>
              </a:rPr>
              <a:t>Silver Service</a:t>
            </a:r>
            <a:endParaRPr lang="en-GB" sz="2000" b="1" dirty="0">
              <a:solidFill>
                <a:schemeClr val="bg1">
                  <a:lumMod val="50000"/>
                </a:schemeClr>
              </a:solidFill>
            </a:endParaRPr>
          </a:p>
          <a:p>
            <a:r>
              <a:rPr lang="en-GB" sz="1600" i="1" dirty="0" smtClean="0"/>
              <a:t>- </a:t>
            </a:r>
            <a:r>
              <a:rPr lang="en-GB" sz="1600" dirty="0"/>
              <a:t>You would extract your data from COLLECT and securely send it </a:t>
            </a:r>
            <a:r>
              <a:rPr lang="en-GB" sz="1600" dirty="0" smtClean="0"/>
              <a:t>to us on </a:t>
            </a:r>
            <a:r>
              <a:rPr lang="en-GB" sz="1600" dirty="0" err="1" smtClean="0"/>
              <a:t>Anycomms</a:t>
            </a:r>
            <a:r>
              <a:rPr lang="en-GB" sz="1600" dirty="0"/>
              <a:t>+. </a:t>
            </a:r>
            <a:r>
              <a:rPr lang="en-GB" sz="1600" b="1" dirty="0"/>
              <a:t>We run </a:t>
            </a:r>
            <a:r>
              <a:rPr lang="en-GB" sz="1600" b="1" dirty="0" smtClean="0"/>
              <a:t>additional </a:t>
            </a:r>
            <a:r>
              <a:rPr lang="en-GB" sz="1600" b="1" dirty="0"/>
              <a:t>checks and send you a report </a:t>
            </a:r>
            <a:r>
              <a:rPr lang="en-GB" sz="1600" dirty="0" smtClean="0"/>
              <a:t>on </a:t>
            </a:r>
            <a:r>
              <a:rPr lang="en-GB" sz="1600" dirty="0" err="1" smtClean="0"/>
              <a:t>Anycomms</a:t>
            </a:r>
            <a:r>
              <a:rPr lang="en-GB" sz="1600" dirty="0"/>
              <a:t>+</a:t>
            </a:r>
          </a:p>
          <a:p>
            <a:r>
              <a:rPr lang="en-GB" sz="1600" dirty="0"/>
              <a:t>- We are available via </a:t>
            </a:r>
            <a:r>
              <a:rPr lang="en-GB" sz="1600" b="1" dirty="0"/>
              <a:t>email and phone helpline </a:t>
            </a:r>
            <a:r>
              <a:rPr lang="en-GB" sz="1600" dirty="0"/>
              <a:t>to explain the </a:t>
            </a:r>
            <a:r>
              <a:rPr lang="en-GB" sz="1600" dirty="0" smtClean="0"/>
              <a:t>queries in </a:t>
            </a:r>
            <a:r>
              <a:rPr lang="en-GB" sz="1600" dirty="0"/>
              <a:t>your report</a:t>
            </a:r>
          </a:p>
          <a:p>
            <a:r>
              <a:rPr lang="en-GB" sz="1600" dirty="0"/>
              <a:t>- If you have any queries in COLLECT, we can </a:t>
            </a:r>
            <a:r>
              <a:rPr lang="en-GB" sz="1600" b="1" dirty="0"/>
              <a:t>advise on </a:t>
            </a:r>
            <a:r>
              <a:rPr lang="en-GB" sz="1600" b="1" dirty="0" smtClean="0"/>
              <a:t>appropriate notes</a:t>
            </a:r>
            <a:r>
              <a:rPr lang="en-GB" sz="1600" dirty="0" smtClean="0"/>
              <a:t> </a:t>
            </a:r>
            <a:r>
              <a:rPr lang="en-GB" sz="1600" dirty="0"/>
              <a:t>to be added</a:t>
            </a:r>
          </a:p>
          <a:p>
            <a:r>
              <a:rPr lang="en-GB" sz="1600" dirty="0"/>
              <a:t>- You will send us duplicate reports and we will </a:t>
            </a:r>
            <a:r>
              <a:rPr lang="en-GB" sz="1600" b="1" dirty="0"/>
              <a:t>advise you of </a:t>
            </a:r>
            <a:r>
              <a:rPr lang="en-GB" sz="1600" b="1" dirty="0" smtClean="0"/>
              <a:t>changes </a:t>
            </a:r>
            <a:r>
              <a:rPr lang="en-GB" sz="1600" dirty="0" smtClean="0"/>
              <a:t>that </a:t>
            </a:r>
            <a:r>
              <a:rPr lang="en-GB" sz="1600" dirty="0"/>
              <a:t>need to be made on your return and </a:t>
            </a:r>
            <a:r>
              <a:rPr lang="en-GB" sz="1600" b="1" dirty="0"/>
              <a:t>what you need to do regards</a:t>
            </a:r>
          </a:p>
          <a:p>
            <a:r>
              <a:rPr lang="en-GB" sz="1600" b="1" dirty="0"/>
              <a:t>other schools/academies </a:t>
            </a:r>
            <a:r>
              <a:rPr lang="en-GB" sz="1600" dirty="0"/>
              <a:t>to resolve the issue</a:t>
            </a:r>
          </a:p>
          <a:p>
            <a:endParaRPr lang="en-GB" sz="1600" dirty="0" smtClean="0"/>
          </a:p>
          <a:p>
            <a:endParaRPr lang="en-GB" sz="1600" dirty="0"/>
          </a:p>
          <a:p>
            <a:endParaRPr lang="en-GB" sz="1600" dirty="0" smtClean="0"/>
          </a:p>
          <a:p>
            <a:r>
              <a:rPr lang="en-GB" sz="1600" dirty="0" smtClean="0"/>
              <a:t>The </a:t>
            </a:r>
            <a:r>
              <a:rPr lang="en-GB" sz="1600" dirty="0"/>
              <a:t>academy will need to upload their return to COLLET in </a:t>
            </a:r>
            <a:r>
              <a:rPr lang="en-GB" sz="1600" dirty="0" smtClean="0"/>
              <a:t>reasonable time </a:t>
            </a:r>
            <a:r>
              <a:rPr lang="en-GB" sz="1600" dirty="0"/>
              <a:t>for checks to be made before final DfE deadlines.</a:t>
            </a:r>
          </a:p>
        </p:txBody>
      </p:sp>
    </p:spTree>
    <p:extLst>
      <p:ext uri="{BB962C8B-B14F-4D97-AF65-F5344CB8AC3E}">
        <p14:creationId xmlns:p14="http://schemas.microsoft.com/office/powerpoint/2010/main" val="472037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22818" y="0"/>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241112" y="476672"/>
            <a:ext cx="8661775" cy="576064"/>
          </a:xfrm>
        </p:spPr>
        <p:txBody>
          <a:bodyPr>
            <a:noAutofit/>
          </a:bodyPr>
          <a:lstStyle/>
          <a:p>
            <a:pPr algn="l"/>
            <a:r>
              <a:rPr lang="en-US" altLang="en-US" sz="3500" b="1" cap="all" dirty="0">
                <a:solidFill>
                  <a:srgbClr val="92C316"/>
                </a:solidFill>
                <a:ea typeface="ヒラギノ角ゴ Pro W3" pitchFamily="-84" charset="-128"/>
              </a:rPr>
              <a:t>New Academy Checking service</a:t>
            </a:r>
          </a:p>
        </p:txBody>
      </p:sp>
      <p:sp>
        <p:nvSpPr>
          <p:cNvPr id="4101" name="Subtitle 2"/>
          <p:cNvSpPr>
            <a:spLocks noGrp="1"/>
          </p:cNvSpPr>
          <p:nvPr>
            <p:ph type="subTitle" idx="1"/>
          </p:nvPr>
        </p:nvSpPr>
        <p:spPr>
          <a:xfrm>
            <a:off x="-39384" y="692696"/>
            <a:ext cx="9183384" cy="1154516"/>
          </a:xfrm>
        </p:spPr>
        <p:txBody>
          <a:bodyPr>
            <a:noAutofit/>
          </a:bodyPr>
          <a:lstStyle/>
          <a:p>
            <a:pPr marL="435622" lvl="1" algn="l">
              <a:defRPr/>
            </a:pPr>
            <a:endParaRPr lang="en-US" altLang="en-US" sz="20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000" dirty="0">
              <a:solidFill>
                <a:srgbClr val="05583A"/>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2" name="Rectangle 1"/>
          <p:cNvSpPr/>
          <p:nvPr/>
        </p:nvSpPr>
        <p:spPr>
          <a:xfrm>
            <a:off x="170736" y="764704"/>
            <a:ext cx="8802528" cy="2893100"/>
          </a:xfrm>
          <a:prstGeom prst="rect">
            <a:avLst/>
          </a:prstGeom>
        </p:spPr>
        <p:txBody>
          <a:bodyPr wrap="square">
            <a:spAutoFit/>
          </a:bodyPr>
          <a:lstStyle/>
          <a:p>
            <a:pPr marL="457200" indent="-457200">
              <a:buFont typeface="Arial" panose="020B0604020202020204" pitchFamily="34" charset="0"/>
              <a:buChar char="•"/>
            </a:pPr>
            <a:endParaRPr lang="en-GB" sz="2600" dirty="0" smtClean="0"/>
          </a:p>
          <a:p>
            <a:pPr marL="457200" indent="-457200">
              <a:buFont typeface="Arial" panose="020B0604020202020204" pitchFamily="34" charset="0"/>
              <a:buChar char="•"/>
            </a:pPr>
            <a:r>
              <a:rPr lang="en-GB" sz="2600" dirty="0" smtClean="0"/>
              <a:t>If you would like to take advantage of this support, </a:t>
            </a:r>
          </a:p>
          <a:p>
            <a:r>
              <a:rPr lang="en-GB" sz="2600" dirty="0" smtClean="0"/>
              <a:t>      sign up at </a:t>
            </a:r>
            <a:r>
              <a:rPr lang="en-GB" sz="2600" dirty="0" err="1" smtClean="0"/>
              <a:t>WFOnline</a:t>
            </a:r>
            <a:endParaRPr lang="en-GB" sz="2600" dirty="0" smtClean="0"/>
          </a:p>
          <a:p>
            <a:endParaRPr lang="en-GB" sz="2600" dirty="0" smtClean="0"/>
          </a:p>
          <a:p>
            <a:pPr marL="457200" indent="-457200">
              <a:buFont typeface="Arial" panose="020B0604020202020204" pitchFamily="34" charset="0"/>
              <a:buChar char="•"/>
            </a:pPr>
            <a:r>
              <a:rPr lang="en-GB" sz="2600" dirty="0" smtClean="0"/>
              <a:t>Costs have been kept to a minimum</a:t>
            </a:r>
          </a:p>
          <a:p>
            <a:pPr marL="914400" lvl="1" indent="-457200">
              <a:buFont typeface="Arial" panose="020B0604020202020204" pitchFamily="34" charset="0"/>
              <a:buChar char="•"/>
            </a:pPr>
            <a:r>
              <a:rPr lang="en-GB" sz="2600" dirty="0" smtClean="0"/>
              <a:t>Silver £45 /term</a:t>
            </a:r>
          </a:p>
          <a:p>
            <a:pPr marL="914400" lvl="1" indent="-457200">
              <a:buFont typeface="Arial" panose="020B0604020202020204" pitchFamily="34" charset="0"/>
              <a:buChar char="•"/>
            </a:pPr>
            <a:r>
              <a:rPr lang="en-GB" sz="2600" dirty="0" smtClean="0"/>
              <a:t>Gold £80 /ter</a:t>
            </a:r>
            <a:r>
              <a:rPr lang="en-GB" sz="2600" dirty="0"/>
              <a:t>m</a:t>
            </a:r>
          </a:p>
        </p:txBody>
      </p:sp>
    </p:spTree>
    <p:extLst>
      <p:ext uri="{BB962C8B-B14F-4D97-AF65-F5344CB8AC3E}">
        <p14:creationId xmlns:p14="http://schemas.microsoft.com/office/powerpoint/2010/main" val="1091943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4" name="TextBox 3"/>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a:solidFill>
                  <a:prstClr val="white"/>
                </a:solidFill>
                <a:cs typeface="Calibri" pitchFamily="34" charset="0"/>
              </a:rPr>
              <a:t>Education Performance &amp; Information</a:t>
            </a:r>
          </a:p>
        </p:txBody>
      </p:sp>
      <p:sp>
        <p:nvSpPr>
          <p:cNvPr id="3" name="Rectangle 2"/>
          <p:cNvSpPr/>
          <p:nvPr/>
        </p:nvSpPr>
        <p:spPr>
          <a:xfrm>
            <a:off x="1" y="479040"/>
            <a:ext cx="9155116" cy="489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b="14354"/>
          <a:stretch>
            <a:fillRect/>
          </a:stretch>
        </p:blipFill>
        <p:spPr bwMode="auto">
          <a:xfrm>
            <a:off x="7542043" y="5844652"/>
            <a:ext cx="1107163" cy="5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86367" y="2471958"/>
            <a:ext cx="7274172" cy="911927"/>
          </a:xfrm>
          <a:prstGeom prst="rect">
            <a:avLst/>
          </a:prstGeom>
          <a:noFill/>
        </p:spPr>
        <p:txBody>
          <a:bodyPr wrap="square" lIns="0" tIns="40074" rIns="0" bIns="40074" rtlCol="0" anchor="ctr" anchorCtr="0">
            <a:spAutoFit/>
          </a:bodyPr>
          <a:lstStyle/>
          <a:p>
            <a:r>
              <a:rPr lang="en-GB" sz="4000" b="1" dirty="0" smtClean="0">
                <a:ln>
                  <a:solidFill>
                    <a:srgbClr val="2C4C24"/>
                  </a:solidFill>
                </a:ln>
                <a:solidFill>
                  <a:srgbClr val="2C4C24"/>
                </a:solidFill>
                <a:cs typeface="Calibri" pitchFamily="34" charset="0"/>
              </a:rPr>
              <a:t>Questions / Comments?</a:t>
            </a:r>
          </a:p>
          <a:p>
            <a:endParaRPr lang="en-GB" sz="1400" b="1" dirty="0">
              <a:solidFill>
                <a:schemeClr val="bg1"/>
              </a:solidFill>
              <a:cs typeface="Calibri" pitchFamily="34" charset="0"/>
            </a:endParaRPr>
          </a:p>
        </p:txBody>
      </p:sp>
      <p:sp>
        <p:nvSpPr>
          <p:cNvPr id="8" name="TextBox 7"/>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Tree>
    <p:extLst>
      <p:ext uri="{BB962C8B-B14F-4D97-AF65-F5344CB8AC3E}">
        <p14:creationId xmlns:p14="http://schemas.microsoft.com/office/powerpoint/2010/main" val="10409072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4" name="TextBox 3"/>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a:solidFill>
                  <a:prstClr val="white"/>
                </a:solidFill>
                <a:cs typeface="Calibri" pitchFamily="34" charset="0"/>
              </a:rPr>
              <a:t>Education Performance &amp; Information</a:t>
            </a:r>
          </a:p>
        </p:txBody>
      </p:sp>
      <p:sp>
        <p:nvSpPr>
          <p:cNvPr id="3" name="Rectangle 2"/>
          <p:cNvSpPr/>
          <p:nvPr/>
        </p:nvSpPr>
        <p:spPr>
          <a:xfrm>
            <a:off x="1" y="479040"/>
            <a:ext cx="9155116" cy="489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b="14354"/>
          <a:stretch>
            <a:fillRect/>
          </a:stretch>
        </p:blipFill>
        <p:spPr bwMode="auto">
          <a:xfrm>
            <a:off x="7542043" y="5844652"/>
            <a:ext cx="1107163" cy="5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95537" y="2056460"/>
            <a:ext cx="8759580" cy="1742924"/>
          </a:xfrm>
          <a:prstGeom prst="rect">
            <a:avLst/>
          </a:prstGeom>
          <a:noFill/>
        </p:spPr>
        <p:txBody>
          <a:bodyPr wrap="square" lIns="0" tIns="40074" rIns="0" bIns="40074" rtlCol="0" anchor="ctr" anchorCtr="0">
            <a:spAutoFit/>
          </a:bodyPr>
          <a:lstStyle/>
          <a:p>
            <a:r>
              <a:rPr lang="en-GB" sz="4000" b="1" dirty="0" smtClean="0">
                <a:ln>
                  <a:solidFill>
                    <a:srgbClr val="2C4C24"/>
                  </a:solidFill>
                </a:ln>
                <a:solidFill>
                  <a:srgbClr val="2C4C24"/>
                </a:solidFill>
                <a:cs typeface="Calibri" pitchFamily="34" charset="0"/>
              </a:rPr>
              <a:t>Childcare Data – Spring Census Requirements</a:t>
            </a:r>
          </a:p>
          <a:p>
            <a:r>
              <a:rPr lang="en-GB" sz="2600" b="1" dirty="0" smtClean="0">
                <a:ln>
                  <a:solidFill>
                    <a:srgbClr val="2C4C24"/>
                  </a:solidFill>
                </a:ln>
                <a:solidFill>
                  <a:srgbClr val="2C4C24"/>
                </a:solidFill>
                <a:cs typeface="Calibri" pitchFamily="34" charset="0"/>
              </a:rPr>
              <a:t>Lindsay Jackson</a:t>
            </a:r>
            <a:r>
              <a:rPr lang="en-GB" sz="2600" b="1" dirty="0">
                <a:ln>
                  <a:solidFill>
                    <a:srgbClr val="2C4C24"/>
                  </a:solidFill>
                </a:ln>
                <a:solidFill>
                  <a:srgbClr val="2C4C24"/>
                </a:solidFill>
                <a:cs typeface="Calibri" pitchFamily="34" charset="0"/>
              </a:rPr>
              <a:t>, </a:t>
            </a:r>
            <a:r>
              <a:rPr lang="en-US" sz="2600" b="1" dirty="0">
                <a:ln>
                  <a:solidFill>
                    <a:srgbClr val="2C4C24"/>
                  </a:solidFill>
                </a:ln>
                <a:solidFill>
                  <a:srgbClr val="2C4C24"/>
                </a:solidFill>
                <a:cs typeface="Calibri" pitchFamily="34" charset="0"/>
              </a:rPr>
              <a:t>Business Development Consultant</a:t>
            </a:r>
            <a:endParaRPr lang="en-GB" sz="2600" b="1" dirty="0">
              <a:ln>
                <a:solidFill>
                  <a:srgbClr val="2C4C24"/>
                </a:solidFill>
              </a:ln>
              <a:solidFill>
                <a:srgbClr val="2C4C24"/>
              </a:solidFill>
              <a:cs typeface="Calibri" pitchFamily="34" charset="0"/>
            </a:endParaRPr>
          </a:p>
        </p:txBody>
      </p:sp>
      <p:sp>
        <p:nvSpPr>
          <p:cNvPr id="8" name="TextBox 7"/>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Tree>
    <p:extLst>
      <p:ext uri="{BB962C8B-B14F-4D97-AF65-F5344CB8AC3E}">
        <p14:creationId xmlns:p14="http://schemas.microsoft.com/office/powerpoint/2010/main" val="29356296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015667 TEMP PAG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9144000" cy="68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p:txBody>
          <a:bodyPr>
            <a:normAutofit fontScale="90000"/>
          </a:bodyPr>
          <a:lstStyle/>
          <a:p>
            <a:pPr lvl="1" algn="l" eaLnBrk="1" hangingPunct="1"/>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GB" sz="3500" b="1" dirty="0">
                <a:solidFill>
                  <a:srgbClr val="92C316"/>
                </a:solidFill>
              </a:rPr>
              <a:t>Registering on the EYP HUB – Step 1 </a:t>
            </a:r>
            <a:r>
              <a:rPr lang="en-GB" b="1" dirty="0">
                <a:solidFill>
                  <a:srgbClr val="92C316"/>
                </a:solidFill>
              </a:rPr>
              <a:t/>
            </a:r>
            <a:br>
              <a:rPr lang="en-GB" b="1" dirty="0">
                <a:solidFill>
                  <a:srgbClr val="92C316"/>
                </a:solidFill>
              </a:rPr>
            </a:br>
            <a:r>
              <a:rPr lang="en-GB" sz="2800" b="1" dirty="0">
                <a:solidFill>
                  <a:srgbClr val="92C316"/>
                </a:solidFill>
                <a:ea typeface="ヒラギノ角ゴ Pro W3" pitchFamily="-84" charset="-128"/>
              </a:rPr>
              <a:t/>
            </a:r>
            <a:br>
              <a:rPr lang="en-GB" sz="2800" b="1" dirty="0">
                <a:solidFill>
                  <a:srgbClr val="92C316"/>
                </a:solidFill>
                <a:ea typeface="ヒラギノ角ゴ Pro W3" pitchFamily="-84" charset="-128"/>
              </a:rPr>
            </a:br>
            <a:r>
              <a:rPr lang="en-GB" sz="2800" dirty="0"/>
              <a:t/>
            </a:r>
            <a:br>
              <a:rPr lang="en-GB" sz="2800" dirty="0"/>
            </a:br>
            <a:endParaRPr lang="en-US" sz="2800" b="1" dirty="0">
              <a:solidFill>
                <a:srgbClr val="92C316"/>
              </a:solidFill>
              <a:ea typeface="ヒラギノ角ゴ Pro W3" pitchFamily="-84" charset="-128"/>
            </a:endParaRPr>
          </a:p>
        </p:txBody>
      </p:sp>
      <p:sp>
        <p:nvSpPr>
          <p:cNvPr id="3"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sp>
        <p:nvSpPr>
          <p:cNvPr id="2"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48" y="5728872"/>
            <a:ext cx="1372063" cy="7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57676" y="1600775"/>
            <a:ext cx="8228649" cy="4878362"/>
          </a:xfrm>
        </p:spPr>
        <p:txBody>
          <a:bodyPr/>
          <a:lstStyle/>
          <a:p>
            <a:r>
              <a:rPr lang="en-GB" sz="2500" dirty="0"/>
              <a:t>Invitation to register was sent out to the Schools on 24</a:t>
            </a:r>
            <a:r>
              <a:rPr lang="en-GB" sz="2500" baseline="30000" dirty="0"/>
              <a:t>th</a:t>
            </a:r>
            <a:r>
              <a:rPr lang="en-GB" sz="2500" dirty="0"/>
              <a:t> August 2017</a:t>
            </a:r>
          </a:p>
          <a:p>
            <a:r>
              <a:rPr lang="en-GB" sz="2500" dirty="0"/>
              <a:t>The email was sent to School’s Ofsted registration email address</a:t>
            </a:r>
          </a:p>
          <a:p>
            <a:r>
              <a:rPr lang="en-GB" sz="2500" dirty="0"/>
              <a:t> “Invitation to register on EYP HUB” from </a:t>
            </a:r>
          </a:p>
          <a:p>
            <a:pPr marL="0" indent="0">
              <a:buNone/>
            </a:pPr>
            <a:r>
              <a:rPr lang="en-GB" sz="2500" dirty="0"/>
              <a:t> </a:t>
            </a:r>
            <a:r>
              <a:rPr lang="en-GB" sz="2500" b="1" dirty="0">
                <a:hlinkClick r:id="rId5"/>
              </a:rPr>
              <a:t>no-reply@oohubmail.com</a:t>
            </a:r>
            <a:r>
              <a:rPr lang="en-GB" sz="2500" b="1" dirty="0"/>
              <a:t>.  </a:t>
            </a:r>
          </a:p>
          <a:p>
            <a:r>
              <a:rPr lang="en-GB" sz="2500" dirty="0"/>
              <a:t>Please email us on </a:t>
            </a:r>
            <a:r>
              <a:rPr lang="en-GB" sz="2500" dirty="0">
                <a:hlinkClick r:id="rId6"/>
              </a:rPr>
              <a:t>childcare@walthamforest.gov.uk</a:t>
            </a:r>
            <a:r>
              <a:rPr lang="en-GB" sz="2500" dirty="0"/>
              <a:t> if your School has not received the invitation email.</a:t>
            </a:r>
          </a:p>
          <a:p>
            <a:r>
              <a:rPr lang="en-GB" sz="2500" dirty="0"/>
              <a:t>Follow the instructions in the invitation email to complete your registration. </a:t>
            </a:r>
          </a:p>
          <a:p>
            <a:endParaRPr lang="en-GB" sz="2500" dirty="0"/>
          </a:p>
          <a:p>
            <a:endParaRPr lang="en-GB" sz="2500" dirty="0"/>
          </a:p>
        </p:txBody>
      </p:sp>
    </p:spTree>
    <p:extLst>
      <p:ext uri="{BB962C8B-B14F-4D97-AF65-F5344CB8AC3E}">
        <p14:creationId xmlns:p14="http://schemas.microsoft.com/office/powerpoint/2010/main" val="40389512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015667 TEMP PAG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p:txBody>
          <a:bodyPr>
            <a:normAutofit fontScale="90000"/>
          </a:bodyPr>
          <a:lstStyle/>
          <a:p>
            <a:pPr algn="l" eaLnBrk="1" hangingPunct="1"/>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3500" b="1" dirty="0">
                <a:solidFill>
                  <a:srgbClr val="92C316"/>
                </a:solidFill>
                <a:ea typeface="ヒラギノ角ゴ Pro W3" pitchFamily="-84" charset="-128"/>
              </a:rPr>
              <a:t>January Census</a:t>
            </a:r>
            <a:r>
              <a:rPr lang="en-GB" sz="2800" dirty="0"/>
              <a:t/>
            </a:r>
            <a:br>
              <a:rPr lang="en-GB" sz="2800" dirty="0"/>
            </a:br>
            <a:endParaRPr lang="en-US" sz="2800" b="1" dirty="0">
              <a:solidFill>
                <a:srgbClr val="92C316"/>
              </a:solidFill>
              <a:ea typeface="ヒラギノ角ゴ Pro W3" pitchFamily="-84" charset="-128"/>
            </a:endParaRPr>
          </a:p>
        </p:txBody>
      </p:sp>
      <p:sp>
        <p:nvSpPr>
          <p:cNvPr id="7" name="Content Placeholder 6"/>
          <p:cNvSpPr>
            <a:spLocks noGrp="1"/>
          </p:cNvSpPr>
          <p:nvPr>
            <p:ph idx="1"/>
          </p:nvPr>
        </p:nvSpPr>
        <p:spPr>
          <a:xfrm>
            <a:off x="457676" y="1254975"/>
            <a:ext cx="8228649" cy="4753173"/>
          </a:xfrm>
        </p:spPr>
        <p:txBody>
          <a:bodyPr>
            <a:normAutofit fontScale="55000" lnSpcReduction="20000"/>
          </a:bodyPr>
          <a:lstStyle/>
          <a:p>
            <a:pPr marL="0" indent="0">
              <a:buNone/>
            </a:pPr>
            <a:r>
              <a:rPr lang="en-GB" sz="4100" dirty="0"/>
              <a:t>Local Authorities have a duty to ensure that there is sufficient childcare for </a:t>
            </a:r>
            <a:r>
              <a:rPr lang="en-GB" sz="4100" b="1" dirty="0"/>
              <a:t>children aged 0-14 (or up to 18 for disabled children)</a:t>
            </a:r>
          </a:p>
          <a:p>
            <a:pPr marL="0" indent="0">
              <a:buNone/>
            </a:pPr>
            <a:endParaRPr lang="en-GB" sz="1600" dirty="0"/>
          </a:p>
          <a:p>
            <a:pPr marL="0" indent="0">
              <a:buNone/>
            </a:pPr>
            <a:r>
              <a:rPr lang="en-GB" sz="4100" dirty="0"/>
              <a:t>From </a:t>
            </a:r>
            <a:r>
              <a:rPr lang="en-GB" sz="4100" b="1" dirty="0"/>
              <a:t>January 2017</a:t>
            </a:r>
            <a:r>
              <a:rPr lang="en-GB" sz="4100" dirty="0"/>
              <a:t>, levels of childcare delivered via schools has been monitored annually via the January Census.</a:t>
            </a:r>
          </a:p>
          <a:p>
            <a:pPr marL="0" indent="0">
              <a:buNone/>
            </a:pPr>
            <a:endParaRPr lang="en-GB" sz="1600" dirty="0"/>
          </a:p>
          <a:p>
            <a:pPr marL="0" indent="0">
              <a:buNone/>
            </a:pPr>
            <a:r>
              <a:rPr lang="en-GB" sz="4100" dirty="0"/>
              <a:t>This will be used to: </a:t>
            </a:r>
          </a:p>
          <a:p>
            <a:pPr marL="1181606" indent="-391085"/>
            <a:r>
              <a:rPr lang="en-GB" sz="4100" dirty="0"/>
              <a:t>Monitor whether current </a:t>
            </a:r>
            <a:r>
              <a:rPr lang="en-GB" sz="4100" dirty="0" err="1"/>
              <a:t>DfE</a:t>
            </a:r>
            <a:r>
              <a:rPr lang="en-GB" sz="4100" dirty="0"/>
              <a:t> strategies has enabled sufficient childcare or whether further measures need to be considered;</a:t>
            </a:r>
          </a:p>
          <a:p>
            <a:pPr marL="1181606" indent="-391085"/>
            <a:r>
              <a:rPr lang="en-GB" sz="4100" dirty="0"/>
              <a:t>Enable Local Authorities to gain a clearer map of childcare sufficiency across the borough; and</a:t>
            </a:r>
          </a:p>
          <a:p>
            <a:pPr marL="1181606" indent="-391085"/>
            <a:r>
              <a:rPr lang="en-GB" sz="4100" dirty="0"/>
              <a:t>Provide comprehensive information to parents via the </a:t>
            </a:r>
            <a:r>
              <a:rPr lang="en-GB" sz="4100" b="1" dirty="0"/>
              <a:t>new</a:t>
            </a:r>
            <a:r>
              <a:rPr lang="en-GB" sz="4100" dirty="0"/>
              <a:t> </a:t>
            </a:r>
            <a:r>
              <a:rPr lang="en-GB" sz="4100" b="1" dirty="0"/>
              <a:t>school performance tables </a:t>
            </a:r>
            <a:r>
              <a:rPr lang="en-GB" sz="4100" dirty="0"/>
              <a:t>on childcare offered by schools</a:t>
            </a:r>
            <a:r>
              <a:rPr lang="en-GB" dirty="0" smtClean="0"/>
              <a:t>.</a:t>
            </a:r>
          </a:p>
        </p:txBody>
      </p:sp>
      <p:sp>
        <p:nvSpPr>
          <p:cNvPr id="3"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sp>
        <p:nvSpPr>
          <p:cNvPr id="2"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48" y="5728872"/>
            <a:ext cx="1372063" cy="7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57898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015667 TEMP PAG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p:txBody>
          <a:bodyPr>
            <a:normAutofit fontScale="90000"/>
          </a:bodyPr>
          <a:lstStyle/>
          <a:p>
            <a:pPr algn="l" eaLnBrk="1" hangingPunct="1"/>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3200" b="1" dirty="0">
                <a:solidFill>
                  <a:srgbClr val="92C316"/>
                </a:solidFill>
                <a:ea typeface="ヒラギノ角ゴ Pro W3" pitchFamily="-84" charset="-128"/>
              </a:rPr>
              <a:t>Which schools have to provide this information?</a:t>
            </a:r>
            <a:r>
              <a:rPr lang="en-GB" sz="2800" dirty="0"/>
              <a:t/>
            </a:r>
            <a:br>
              <a:rPr lang="en-GB" sz="2800" dirty="0"/>
            </a:br>
            <a:endParaRPr lang="en-US" sz="2800" b="1" dirty="0">
              <a:solidFill>
                <a:srgbClr val="92C316"/>
              </a:solidFill>
              <a:ea typeface="ヒラギノ角ゴ Pro W3" pitchFamily="-84" charset="-128"/>
            </a:endParaRPr>
          </a:p>
        </p:txBody>
      </p:sp>
      <p:sp>
        <p:nvSpPr>
          <p:cNvPr id="7" name="Content Placeholder 6"/>
          <p:cNvSpPr>
            <a:spLocks noGrp="1"/>
          </p:cNvSpPr>
          <p:nvPr>
            <p:ph idx="1"/>
          </p:nvPr>
        </p:nvSpPr>
        <p:spPr>
          <a:xfrm>
            <a:off x="457676" y="1254974"/>
            <a:ext cx="8228649" cy="4694384"/>
          </a:xfrm>
        </p:spPr>
        <p:txBody>
          <a:bodyPr>
            <a:normAutofit/>
          </a:bodyPr>
          <a:lstStyle/>
          <a:p>
            <a:pPr marL="392477" lvl="1" indent="-392477">
              <a:buFont typeface="Wingdings" panose="05000000000000000000" pitchFamily="2" charset="2"/>
              <a:buChar char="Ø"/>
            </a:pPr>
            <a:r>
              <a:rPr lang="en-GB" b="1" dirty="0"/>
              <a:t>All Nurseries, Primaries, </a:t>
            </a:r>
            <a:r>
              <a:rPr lang="en-GB" b="1" dirty="0" err="1"/>
              <a:t>Secondaries</a:t>
            </a:r>
            <a:r>
              <a:rPr lang="en-GB" b="1" dirty="0"/>
              <a:t>, All-through, Special Schools and PRUs </a:t>
            </a:r>
            <a:r>
              <a:rPr lang="en-GB" dirty="0"/>
              <a:t>must provide information on the provision of, or signposting to, four types of childcare:</a:t>
            </a:r>
          </a:p>
          <a:p>
            <a:pPr marL="704231" lvl="1" indent="-400827" defTabSz="709798">
              <a:buFont typeface="Arial" panose="020B0604020202020204" pitchFamily="34" charset="0"/>
              <a:buChar char="•"/>
            </a:pPr>
            <a:r>
              <a:rPr lang="en-GB" dirty="0"/>
              <a:t>Before school;</a:t>
            </a:r>
          </a:p>
          <a:p>
            <a:pPr marL="704231" lvl="1" indent="-400827" defTabSz="709798">
              <a:buFont typeface="Arial" panose="020B0604020202020204" pitchFamily="34" charset="0"/>
              <a:buChar char="•"/>
            </a:pPr>
            <a:r>
              <a:rPr lang="en-GB" dirty="0"/>
              <a:t>After school;</a:t>
            </a:r>
          </a:p>
          <a:p>
            <a:pPr marL="704231" lvl="1" indent="-400827" defTabSz="709798">
              <a:buFont typeface="Arial" panose="020B0604020202020204" pitchFamily="34" charset="0"/>
              <a:buChar char="•"/>
            </a:pPr>
            <a:r>
              <a:rPr lang="en-GB" dirty="0"/>
              <a:t>Holiday; and</a:t>
            </a:r>
          </a:p>
          <a:p>
            <a:pPr marL="704231" lvl="1" indent="-400827" defTabSz="709798">
              <a:buFont typeface="Arial" panose="020B0604020202020204" pitchFamily="34" charset="0"/>
              <a:buChar char="•"/>
            </a:pPr>
            <a:r>
              <a:rPr lang="en-GB" dirty="0"/>
              <a:t>Under 5s.</a:t>
            </a:r>
          </a:p>
          <a:p>
            <a:pPr marL="704231" lvl="1" indent="-400827" defTabSz="709798">
              <a:buFont typeface="Arial" panose="020B0604020202020204" pitchFamily="34" charset="0"/>
              <a:buChar char="•"/>
            </a:pPr>
            <a:endParaRPr lang="en-GB" dirty="0"/>
          </a:p>
          <a:p>
            <a:pPr>
              <a:buFontTx/>
              <a:buChar char="-"/>
            </a:pPr>
            <a:endParaRPr lang="en-GB" dirty="0" smtClean="0"/>
          </a:p>
        </p:txBody>
      </p:sp>
      <p:sp>
        <p:nvSpPr>
          <p:cNvPr id="3"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sp>
        <p:nvSpPr>
          <p:cNvPr id="2"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48" y="5728872"/>
            <a:ext cx="1372063" cy="7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0336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015667 TEMP PAG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p:txBody>
          <a:bodyPr>
            <a:normAutofit fontScale="90000"/>
          </a:bodyPr>
          <a:lstStyle/>
          <a:p>
            <a:pPr algn="l" eaLnBrk="1" hangingPunct="1"/>
            <a:r>
              <a:rPr lang="en-US" sz="3500" b="1" dirty="0">
                <a:solidFill>
                  <a:srgbClr val="92C316"/>
                </a:solidFill>
                <a:ea typeface="ヒラギノ角ゴ Pro W3" pitchFamily="-84" charset="-128"/>
              </a:rPr>
              <a:t/>
            </a:r>
            <a:br>
              <a:rPr lang="en-US" sz="3500" b="1" dirty="0">
                <a:solidFill>
                  <a:srgbClr val="92C316"/>
                </a:solidFill>
                <a:ea typeface="ヒラギノ角ゴ Pro W3" pitchFamily="-84" charset="-128"/>
              </a:rPr>
            </a:br>
            <a:r>
              <a:rPr lang="en-US" sz="3500" b="1" dirty="0">
                <a:solidFill>
                  <a:srgbClr val="92C316"/>
                </a:solidFill>
                <a:ea typeface="ヒラギノ角ゴ Pro W3" pitchFamily="-84" charset="-128"/>
              </a:rPr>
              <a:t>Before School childcare service</a:t>
            </a:r>
            <a:r>
              <a:rPr lang="en-GB" sz="3500" dirty="0"/>
              <a:t/>
            </a:r>
            <a:br>
              <a:rPr lang="en-GB" sz="3500" dirty="0"/>
            </a:br>
            <a:endParaRPr lang="en-US" sz="3500" b="1" dirty="0">
              <a:solidFill>
                <a:srgbClr val="92C316"/>
              </a:solidFill>
              <a:ea typeface="ヒラギノ角ゴ Pro W3" pitchFamily="-84" charset="-128"/>
            </a:endParaRPr>
          </a:p>
        </p:txBody>
      </p:sp>
      <p:sp>
        <p:nvSpPr>
          <p:cNvPr id="7" name="Content Placeholder 6"/>
          <p:cNvSpPr>
            <a:spLocks noGrp="1"/>
          </p:cNvSpPr>
          <p:nvPr>
            <p:ph idx="1"/>
          </p:nvPr>
        </p:nvSpPr>
        <p:spPr>
          <a:xfrm>
            <a:off x="457676" y="1274862"/>
            <a:ext cx="8228649" cy="4851848"/>
          </a:xfrm>
        </p:spPr>
        <p:txBody>
          <a:bodyPr>
            <a:normAutofit/>
          </a:bodyPr>
          <a:lstStyle/>
          <a:p>
            <a:pPr marL="0" indent="6959">
              <a:buNone/>
            </a:pPr>
            <a:r>
              <a:rPr lang="en-GB" sz="2500" b="1" i="1" dirty="0"/>
              <a:t>Definition: </a:t>
            </a:r>
            <a:r>
              <a:rPr lang="en-GB" sz="2500" i="1" dirty="0"/>
              <a:t>Guaranteed, regular service delivered when school is open. Providing safe secure place for working parents to leave their child before school opens formally. Takes children to their classes when the school opens. May be a breakfast club or offer structured activities.</a:t>
            </a:r>
          </a:p>
          <a:p>
            <a:pPr marL="0" indent="0">
              <a:buNone/>
            </a:pPr>
            <a:r>
              <a:rPr lang="en-GB" sz="2500" b="1" dirty="0"/>
              <a:t>Census Question: </a:t>
            </a:r>
            <a:r>
              <a:rPr lang="en-GB" sz="2500" dirty="0"/>
              <a:t>Is there a regular before school childcare service on the school site? </a:t>
            </a:r>
          </a:p>
          <a:p>
            <a:pPr marL="0" indent="0">
              <a:buNone/>
            </a:pPr>
            <a:r>
              <a:rPr lang="en-GB" dirty="0" smtClean="0"/>
              <a:t>   </a:t>
            </a:r>
            <a:endParaRPr lang="en-GB" dirty="0"/>
          </a:p>
          <a:p>
            <a:pPr>
              <a:buFont typeface="Wingdings" panose="05000000000000000000" pitchFamily="2" charset="2"/>
              <a:buChar char="Ø"/>
            </a:pPr>
            <a:endParaRPr lang="en-GB" dirty="0" smtClean="0"/>
          </a:p>
          <a:p>
            <a:pPr>
              <a:buFont typeface="Wingdings" pitchFamily="2" charset="2"/>
              <a:buChar char="ü"/>
            </a:pPr>
            <a:endParaRPr lang="en-GB" dirty="0" smtClean="0"/>
          </a:p>
          <a:p>
            <a:pPr>
              <a:buFont typeface="Wingdings" pitchFamily="2" charset="2"/>
              <a:buChar char="ü"/>
            </a:pPr>
            <a:endParaRPr lang="en-GB" dirty="0" smtClean="0"/>
          </a:p>
        </p:txBody>
      </p:sp>
      <p:sp>
        <p:nvSpPr>
          <p:cNvPr id="3"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sp>
        <p:nvSpPr>
          <p:cNvPr id="2"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48" y="5728872"/>
            <a:ext cx="1372063" cy="7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3036768165"/>
              </p:ext>
            </p:extLst>
          </p:nvPr>
        </p:nvGraphicFramePr>
        <p:xfrm>
          <a:off x="457671" y="4227451"/>
          <a:ext cx="8228652" cy="2365201"/>
        </p:xfrm>
        <a:graphic>
          <a:graphicData uri="http://schemas.openxmlformats.org/drawingml/2006/table">
            <a:tbl>
              <a:tblPr firstRow="1" bandRow="1">
                <a:tableStyleId>{93296810-A885-4BE3-A3E7-6D5BEEA58F35}</a:tableStyleId>
              </a:tblPr>
              <a:tblGrid>
                <a:gridCol w="4114326"/>
                <a:gridCol w="4114326"/>
              </a:tblGrid>
              <a:tr h="554476">
                <a:tc>
                  <a:txBody>
                    <a:bodyPr/>
                    <a:lstStyle/>
                    <a:p>
                      <a:r>
                        <a:rPr lang="en-GB" sz="1600" dirty="0" smtClean="0"/>
                        <a:t>If Yes</a:t>
                      </a:r>
                      <a:endParaRPr lang="en-GB" sz="1600" dirty="0"/>
                    </a:p>
                  </a:txBody>
                  <a:tcPr marL="78226" marR="78226" marT="41459" marB="41459"/>
                </a:tc>
                <a:tc>
                  <a:txBody>
                    <a:bodyPr/>
                    <a:lstStyle/>
                    <a:p>
                      <a:r>
                        <a:rPr lang="en-GB" sz="1600" dirty="0" smtClean="0"/>
                        <a:t>If No</a:t>
                      </a:r>
                      <a:endParaRPr lang="en-GB" sz="1600" dirty="0"/>
                    </a:p>
                  </a:txBody>
                  <a:tcPr marL="78226" marR="78226" marT="41459" marB="41459"/>
                </a:tc>
              </a:tr>
              <a:tr h="1810725">
                <a:tc>
                  <a:txBody>
                    <a:bodyPr/>
                    <a:lstStyle/>
                    <a:p>
                      <a:r>
                        <a:rPr lang="en-GB" sz="1600" dirty="0" smtClean="0"/>
                        <a:t>What time does it open?</a:t>
                      </a:r>
                    </a:p>
                    <a:p>
                      <a:r>
                        <a:rPr lang="en-GB" sz="1600" dirty="0" smtClean="0"/>
                        <a:t>How many places?</a:t>
                      </a:r>
                    </a:p>
                    <a:p>
                      <a:r>
                        <a:rPr lang="en-GB" sz="1600" dirty="0" smtClean="0"/>
                        <a:t>Who provides the service</a:t>
                      </a:r>
                    </a:p>
                    <a:p>
                      <a:r>
                        <a:rPr lang="en-GB" sz="1600" dirty="0" smtClean="0"/>
                        <a:t>Is it open to children</a:t>
                      </a:r>
                      <a:r>
                        <a:rPr lang="en-GB" sz="1600" baseline="0" dirty="0" smtClean="0"/>
                        <a:t> from other schools (with transfer included)?</a:t>
                      </a:r>
                      <a:endParaRPr lang="en-GB" sz="1600" dirty="0"/>
                    </a:p>
                  </a:txBody>
                  <a:tcPr marL="78226" marR="78226" marT="41459" marB="41459"/>
                </a:tc>
                <a:tc>
                  <a:txBody>
                    <a:bodyPr/>
                    <a:lstStyle/>
                    <a:p>
                      <a:r>
                        <a:rPr lang="en-GB" sz="1600" dirty="0" smtClean="0"/>
                        <a:t> Is there a regular off-site service that the school promotes or signposts parents towards? </a:t>
                      </a:r>
                      <a:endParaRPr lang="en-GB" sz="1600" dirty="0"/>
                    </a:p>
                  </a:txBody>
                  <a:tcPr marL="78226" marR="78226" marT="41459" marB="41459"/>
                </a:tc>
              </a:tr>
            </a:tbl>
          </a:graphicData>
        </a:graphic>
      </p:graphicFrame>
    </p:spTree>
    <p:extLst>
      <p:ext uri="{BB962C8B-B14F-4D97-AF65-F5344CB8AC3E}">
        <p14:creationId xmlns:p14="http://schemas.microsoft.com/office/powerpoint/2010/main" val="33393340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015667 TEMP PAG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p:txBody>
          <a:bodyPr>
            <a:normAutofit fontScale="90000"/>
          </a:bodyPr>
          <a:lstStyle/>
          <a:p>
            <a:pPr algn="l" eaLnBrk="1" hangingPunct="1"/>
            <a:r>
              <a:rPr lang="en-US" sz="3500" b="1" dirty="0">
                <a:solidFill>
                  <a:srgbClr val="92C316"/>
                </a:solidFill>
                <a:ea typeface="ヒラギノ角ゴ Pro W3" pitchFamily="-84" charset="-128"/>
              </a:rPr>
              <a:t/>
            </a:r>
            <a:br>
              <a:rPr lang="en-US" sz="3500" b="1" dirty="0">
                <a:solidFill>
                  <a:srgbClr val="92C316"/>
                </a:solidFill>
                <a:ea typeface="ヒラギノ角ゴ Pro W3" pitchFamily="-84" charset="-128"/>
              </a:rPr>
            </a:br>
            <a:r>
              <a:rPr lang="en-US" sz="3500" b="1" dirty="0">
                <a:solidFill>
                  <a:srgbClr val="92C316"/>
                </a:solidFill>
                <a:ea typeface="ヒラギノ角ゴ Pro W3" pitchFamily="-84" charset="-128"/>
              </a:rPr>
              <a:t>After School childcare service</a:t>
            </a:r>
            <a:r>
              <a:rPr lang="en-GB" sz="3500" dirty="0"/>
              <a:t/>
            </a:r>
            <a:br>
              <a:rPr lang="en-GB" sz="3500" dirty="0"/>
            </a:br>
            <a:endParaRPr lang="en-US" sz="3500" b="1" dirty="0">
              <a:solidFill>
                <a:srgbClr val="92C316"/>
              </a:solidFill>
              <a:ea typeface="ヒラギノ角ゴ Pro W3" pitchFamily="-84" charset="-128"/>
            </a:endParaRPr>
          </a:p>
        </p:txBody>
      </p:sp>
      <p:sp>
        <p:nvSpPr>
          <p:cNvPr id="7" name="Content Placeholder 6"/>
          <p:cNvSpPr>
            <a:spLocks noGrp="1"/>
          </p:cNvSpPr>
          <p:nvPr>
            <p:ph idx="1"/>
          </p:nvPr>
        </p:nvSpPr>
        <p:spPr>
          <a:xfrm>
            <a:off x="457676" y="1274862"/>
            <a:ext cx="8228649" cy="4851848"/>
          </a:xfrm>
        </p:spPr>
        <p:txBody>
          <a:bodyPr>
            <a:normAutofit/>
          </a:bodyPr>
          <a:lstStyle/>
          <a:p>
            <a:pPr marL="0" indent="6959">
              <a:buNone/>
            </a:pPr>
            <a:r>
              <a:rPr lang="en-GB" sz="2100" b="1" i="1" dirty="0"/>
              <a:t>Definition: </a:t>
            </a:r>
            <a:r>
              <a:rPr lang="en-GB" sz="2100" i="1" dirty="0"/>
              <a:t>Guaranteed, regular service delivered when school is open. Providing safe secure place for working parents to leave their child after the school day finishes. Picks up children from their classes until collected by their parents. May include: structured activities, free play, food, homework support or a mixture of these. May be integrated into other school activities.</a:t>
            </a:r>
          </a:p>
          <a:p>
            <a:pPr marL="0" indent="6959">
              <a:buNone/>
            </a:pPr>
            <a:r>
              <a:rPr lang="en-GB" sz="2500" b="1" dirty="0"/>
              <a:t>Census Question: </a:t>
            </a:r>
            <a:r>
              <a:rPr lang="en-GB" sz="2500" dirty="0"/>
              <a:t>Is there a regular after school childcare service on the school site? </a:t>
            </a:r>
          </a:p>
          <a:p>
            <a:pPr marL="0" indent="0">
              <a:buNone/>
            </a:pPr>
            <a:r>
              <a:rPr lang="en-GB" dirty="0" smtClean="0"/>
              <a:t>   </a:t>
            </a:r>
            <a:endParaRPr lang="en-GB" dirty="0"/>
          </a:p>
          <a:p>
            <a:pPr>
              <a:buFont typeface="Wingdings" panose="05000000000000000000" pitchFamily="2" charset="2"/>
              <a:buChar char="Ø"/>
            </a:pPr>
            <a:endParaRPr lang="en-GB" dirty="0" smtClean="0"/>
          </a:p>
          <a:p>
            <a:pPr>
              <a:buFont typeface="Wingdings" pitchFamily="2" charset="2"/>
              <a:buChar char="ü"/>
            </a:pPr>
            <a:endParaRPr lang="en-GB" dirty="0" smtClean="0"/>
          </a:p>
          <a:p>
            <a:pPr>
              <a:buFont typeface="Wingdings" pitchFamily="2" charset="2"/>
              <a:buChar char="ü"/>
            </a:pPr>
            <a:endParaRPr lang="en-GB" dirty="0" smtClean="0"/>
          </a:p>
        </p:txBody>
      </p:sp>
      <p:sp>
        <p:nvSpPr>
          <p:cNvPr id="3"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sp>
        <p:nvSpPr>
          <p:cNvPr id="2"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48" y="5728872"/>
            <a:ext cx="1372063" cy="7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1148960224"/>
              </p:ext>
            </p:extLst>
          </p:nvPr>
        </p:nvGraphicFramePr>
        <p:xfrm>
          <a:off x="457671" y="4227451"/>
          <a:ext cx="8228652" cy="2365201"/>
        </p:xfrm>
        <a:graphic>
          <a:graphicData uri="http://schemas.openxmlformats.org/drawingml/2006/table">
            <a:tbl>
              <a:tblPr firstRow="1" bandRow="1">
                <a:tableStyleId>{93296810-A885-4BE3-A3E7-6D5BEEA58F35}</a:tableStyleId>
              </a:tblPr>
              <a:tblGrid>
                <a:gridCol w="4114326"/>
                <a:gridCol w="4114326"/>
              </a:tblGrid>
              <a:tr h="554476">
                <a:tc>
                  <a:txBody>
                    <a:bodyPr/>
                    <a:lstStyle/>
                    <a:p>
                      <a:r>
                        <a:rPr lang="en-GB" sz="1600" dirty="0" smtClean="0"/>
                        <a:t>If Yes</a:t>
                      </a:r>
                      <a:endParaRPr lang="en-GB" sz="1600" dirty="0"/>
                    </a:p>
                  </a:txBody>
                  <a:tcPr marL="78226" marR="78226" marT="41459" marB="41459"/>
                </a:tc>
                <a:tc>
                  <a:txBody>
                    <a:bodyPr/>
                    <a:lstStyle/>
                    <a:p>
                      <a:r>
                        <a:rPr lang="en-GB" sz="1600" dirty="0" smtClean="0"/>
                        <a:t>If No</a:t>
                      </a:r>
                      <a:endParaRPr lang="en-GB" sz="1600" dirty="0"/>
                    </a:p>
                  </a:txBody>
                  <a:tcPr marL="78226" marR="78226" marT="41459" marB="41459"/>
                </a:tc>
              </a:tr>
              <a:tr h="1810725">
                <a:tc>
                  <a:txBody>
                    <a:bodyPr/>
                    <a:lstStyle/>
                    <a:p>
                      <a:r>
                        <a:rPr lang="en-GB" sz="1600" dirty="0" smtClean="0"/>
                        <a:t>What time does it close?</a:t>
                      </a:r>
                    </a:p>
                    <a:p>
                      <a:r>
                        <a:rPr lang="en-GB" sz="1600" dirty="0" smtClean="0"/>
                        <a:t>How many places?</a:t>
                      </a:r>
                    </a:p>
                    <a:p>
                      <a:r>
                        <a:rPr lang="en-GB" sz="1600" dirty="0" smtClean="0"/>
                        <a:t>Who provides the service?</a:t>
                      </a:r>
                    </a:p>
                    <a:p>
                      <a:r>
                        <a:rPr lang="en-GB" sz="1600" dirty="0" smtClean="0"/>
                        <a:t>Is it open to children</a:t>
                      </a:r>
                      <a:r>
                        <a:rPr lang="en-GB" sz="1600" baseline="0" dirty="0" smtClean="0"/>
                        <a:t> from other schools (with transfer included)?</a:t>
                      </a:r>
                      <a:endParaRPr lang="en-GB" sz="1600" dirty="0"/>
                    </a:p>
                  </a:txBody>
                  <a:tcPr marL="78226" marR="78226" marT="41459" marB="41459"/>
                </a:tc>
                <a:tc>
                  <a:txBody>
                    <a:bodyPr/>
                    <a:lstStyle/>
                    <a:p>
                      <a:r>
                        <a:rPr lang="en-GB" sz="1600" dirty="0" smtClean="0"/>
                        <a:t> Is there a regular off-site service that the school promotes or signposts parents towards? </a:t>
                      </a:r>
                      <a:endParaRPr lang="en-GB" sz="1600" dirty="0"/>
                    </a:p>
                  </a:txBody>
                  <a:tcPr marL="78226" marR="78226" marT="41459" marB="41459"/>
                </a:tc>
              </a:tr>
            </a:tbl>
          </a:graphicData>
        </a:graphic>
      </p:graphicFrame>
    </p:spTree>
    <p:extLst>
      <p:ext uri="{BB962C8B-B14F-4D97-AF65-F5344CB8AC3E}">
        <p14:creationId xmlns:p14="http://schemas.microsoft.com/office/powerpoint/2010/main" val="42393802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015667 TEMP PAG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p:txBody>
          <a:bodyPr>
            <a:normAutofit fontScale="90000"/>
          </a:bodyPr>
          <a:lstStyle/>
          <a:p>
            <a:pPr algn="l" eaLnBrk="1" hangingPunct="1"/>
            <a:r>
              <a:rPr lang="en-US" sz="3500" b="1" dirty="0">
                <a:solidFill>
                  <a:srgbClr val="92C316"/>
                </a:solidFill>
                <a:ea typeface="ヒラギノ角ゴ Pro W3" pitchFamily="-84" charset="-128"/>
              </a:rPr>
              <a:t/>
            </a:r>
            <a:br>
              <a:rPr lang="en-US" sz="3500" b="1" dirty="0">
                <a:solidFill>
                  <a:srgbClr val="92C316"/>
                </a:solidFill>
                <a:ea typeface="ヒラギノ角ゴ Pro W3" pitchFamily="-84" charset="-128"/>
              </a:rPr>
            </a:br>
            <a:r>
              <a:rPr lang="en-US" sz="3500" b="1" dirty="0">
                <a:solidFill>
                  <a:srgbClr val="92C316"/>
                </a:solidFill>
                <a:ea typeface="ヒラギノ角ゴ Pro W3" pitchFamily="-84" charset="-128"/>
              </a:rPr>
              <a:t>Holiday childcare service</a:t>
            </a:r>
            <a:r>
              <a:rPr lang="en-GB" sz="3500" dirty="0"/>
              <a:t/>
            </a:r>
            <a:br>
              <a:rPr lang="en-GB" sz="3500" dirty="0"/>
            </a:br>
            <a:endParaRPr lang="en-US" sz="3500" b="1" dirty="0">
              <a:solidFill>
                <a:srgbClr val="92C316"/>
              </a:solidFill>
              <a:ea typeface="ヒラギノ角ゴ Pro W3" pitchFamily="-84" charset="-128"/>
            </a:endParaRPr>
          </a:p>
        </p:txBody>
      </p:sp>
      <p:sp>
        <p:nvSpPr>
          <p:cNvPr id="7" name="Content Placeholder 6"/>
          <p:cNvSpPr>
            <a:spLocks noGrp="1"/>
          </p:cNvSpPr>
          <p:nvPr>
            <p:ph idx="1"/>
          </p:nvPr>
        </p:nvSpPr>
        <p:spPr>
          <a:xfrm>
            <a:off x="457676" y="1274862"/>
            <a:ext cx="8228649" cy="4851848"/>
          </a:xfrm>
        </p:spPr>
        <p:txBody>
          <a:bodyPr>
            <a:normAutofit/>
          </a:bodyPr>
          <a:lstStyle/>
          <a:p>
            <a:pPr marL="0" indent="6959">
              <a:buNone/>
            </a:pPr>
            <a:r>
              <a:rPr lang="en-GB" sz="2100" b="1" i="1" dirty="0"/>
              <a:t>Definition: </a:t>
            </a:r>
            <a:r>
              <a:rPr lang="en-GB" sz="2100" i="1" dirty="0"/>
              <a:t>A service that is open for at least 8 hours a day usually Mon-Fri during school holiday periods. May not cover all holiday but should provide a useful service to working parents. Does not include activities that are only available for morning or afternoon sessions, although the service may be integrated with such offers. As offers may change only answer for current arrangements.  </a:t>
            </a:r>
          </a:p>
          <a:p>
            <a:pPr marL="0" indent="6959">
              <a:buNone/>
            </a:pPr>
            <a:r>
              <a:rPr lang="en-GB" sz="2500" b="1" dirty="0"/>
              <a:t>Census Question: </a:t>
            </a:r>
            <a:r>
              <a:rPr lang="en-GB" sz="2500" dirty="0"/>
              <a:t>Is there a </a:t>
            </a:r>
            <a:r>
              <a:rPr lang="en-GB" sz="2500" dirty="0" smtClean="0"/>
              <a:t>holiday childcare </a:t>
            </a:r>
            <a:r>
              <a:rPr lang="en-GB" sz="2500" dirty="0"/>
              <a:t>service or scheme offered on the school site? </a:t>
            </a:r>
          </a:p>
          <a:p>
            <a:pPr marL="0" indent="0">
              <a:buNone/>
            </a:pPr>
            <a:r>
              <a:rPr lang="en-GB" dirty="0" smtClean="0"/>
              <a:t>   </a:t>
            </a:r>
            <a:endParaRPr lang="en-GB" dirty="0"/>
          </a:p>
          <a:p>
            <a:pPr>
              <a:buFont typeface="Wingdings" panose="05000000000000000000" pitchFamily="2" charset="2"/>
              <a:buChar char="Ø"/>
            </a:pPr>
            <a:endParaRPr lang="en-GB" dirty="0" smtClean="0"/>
          </a:p>
          <a:p>
            <a:pPr>
              <a:buFont typeface="Wingdings" pitchFamily="2" charset="2"/>
              <a:buChar char="ü"/>
            </a:pPr>
            <a:endParaRPr lang="en-GB" dirty="0" smtClean="0"/>
          </a:p>
          <a:p>
            <a:pPr>
              <a:buFont typeface="Wingdings" pitchFamily="2" charset="2"/>
              <a:buChar char="ü"/>
            </a:pPr>
            <a:endParaRPr lang="en-GB" dirty="0" smtClean="0"/>
          </a:p>
        </p:txBody>
      </p:sp>
      <p:sp>
        <p:nvSpPr>
          <p:cNvPr id="3"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sp>
        <p:nvSpPr>
          <p:cNvPr id="2"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48" y="5728872"/>
            <a:ext cx="1372063" cy="7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4175600708"/>
              </p:ext>
            </p:extLst>
          </p:nvPr>
        </p:nvGraphicFramePr>
        <p:xfrm>
          <a:off x="457671" y="4227451"/>
          <a:ext cx="8228652" cy="2365201"/>
        </p:xfrm>
        <a:graphic>
          <a:graphicData uri="http://schemas.openxmlformats.org/drawingml/2006/table">
            <a:tbl>
              <a:tblPr firstRow="1" bandRow="1">
                <a:tableStyleId>{93296810-A885-4BE3-A3E7-6D5BEEA58F35}</a:tableStyleId>
              </a:tblPr>
              <a:tblGrid>
                <a:gridCol w="4114326"/>
                <a:gridCol w="4114326"/>
              </a:tblGrid>
              <a:tr h="550211">
                <a:tc>
                  <a:txBody>
                    <a:bodyPr/>
                    <a:lstStyle/>
                    <a:p>
                      <a:r>
                        <a:rPr lang="en-GB" sz="1600" dirty="0" smtClean="0"/>
                        <a:t>If Yes</a:t>
                      </a:r>
                      <a:endParaRPr lang="en-GB" sz="1600" dirty="0"/>
                    </a:p>
                  </a:txBody>
                  <a:tcPr marL="78226" marR="78226" marT="41459" marB="41459"/>
                </a:tc>
                <a:tc>
                  <a:txBody>
                    <a:bodyPr/>
                    <a:lstStyle/>
                    <a:p>
                      <a:r>
                        <a:rPr lang="en-GB" sz="1600" dirty="0" smtClean="0"/>
                        <a:t>If No</a:t>
                      </a:r>
                      <a:endParaRPr lang="en-GB" sz="1600" dirty="0"/>
                    </a:p>
                  </a:txBody>
                  <a:tcPr marL="78226" marR="78226" marT="41459" marB="41459"/>
                </a:tc>
              </a:tr>
              <a:tr h="1814990">
                <a:tc>
                  <a:txBody>
                    <a:bodyPr/>
                    <a:lstStyle/>
                    <a:p>
                      <a:r>
                        <a:rPr lang="en-GB" sz="1600" dirty="0" smtClean="0"/>
                        <a:t>What time does it open?</a:t>
                      </a:r>
                    </a:p>
                    <a:p>
                      <a:r>
                        <a:rPr lang="en-GB" sz="1600" dirty="0" smtClean="0"/>
                        <a:t>What time does it close?</a:t>
                      </a:r>
                    </a:p>
                    <a:p>
                      <a:r>
                        <a:rPr lang="en-GB" sz="1600" dirty="0" smtClean="0"/>
                        <a:t>How many weeks is the service open?</a:t>
                      </a:r>
                    </a:p>
                    <a:p>
                      <a:r>
                        <a:rPr lang="en-GB" sz="1600" dirty="0" smtClean="0"/>
                        <a:t>How many places?</a:t>
                      </a:r>
                    </a:p>
                    <a:p>
                      <a:r>
                        <a:rPr lang="en-GB" sz="1600" dirty="0" smtClean="0"/>
                        <a:t>Who provides the service?</a:t>
                      </a:r>
                    </a:p>
                    <a:p>
                      <a:r>
                        <a:rPr lang="en-GB" sz="1600" dirty="0" smtClean="0"/>
                        <a:t>Is it open to children</a:t>
                      </a:r>
                      <a:r>
                        <a:rPr lang="en-GB" sz="1600" baseline="0" dirty="0" smtClean="0"/>
                        <a:t> from other schools?</a:t>
                      </a:r>
                      <a:endParaRPr lang="en-GB" sz="1600" dirty="0"/>
                    </a:p>
                  </a:txBody>
                  <a:tcPr marL="78226" marR="78226" marT="41459" marB="41459"/>
                </a:tc>
                <a:tc>
                  <a:txBody>
                    <a:bodyPr/>
                    <a:lstStyle/>
                    <a:p>
                      <a:r>
                        <a:rPr lang="en-GB" sz="1600" dirty="0" smtClean="0"/>
                        <a:t> Is there an off-site service or scheme that the school promotes or signposts parents towards? </a:t>
                      </a:r>
                      <a:endParaRPr lang="en-GB" sz="1600" dirty="0"/>
                    </a:p>
                  </a:txBody>
                  <a:tcPr marL="78226" marR="78226" marT="41459" marB="41459"/>
                </a:tc>
              </a:tr>
            </a:tbl>
          </a:graphicData>
        </a:graphic>
      </p:graphicFrame>
    </p:spTree>
    <p:extLst>
      <p:ext uri="{BB962C8B-B14F-4D97-AF65-F5344CB8AC3E}">
        <p14:creationId xmlns:p14="http://schemas.microsoft.com/office/powerpoint/2010/main" val="41047391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015667 TEMP PAG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p:txBody>
          <a:bodyPr>
            <a:normAutofit fontScale="90000"/>
          </a:bodyPr>
          <a:lstStyle/>
          <a:p>
            <a:pPr algn="l" eaLnBrk="1" hangingPunct="1"/>
            <a:r>
              <a:rPr lang="en-US" sz="3500" b="1" dirty="0">
                <a:solidFill>
                  <a:srgbClr val="92C316"/>
                </a:solidFill>
                <a:ea typeface="ヒラギノ角ゴ Pro W3" pitchFamily="-84" charset="-128"/>
              </a:rPr>
              <a:t/>
            </a:r>
            <a:br>
              <a:rPr lang="en-US" sz="3500" b="1" dirty="0">
                <a:solidFill>
                  <a:srgbClr val="92C316"/>
                </a:solidFill>
                <a:ea typeface="ヒラギノ角ゴ Pro W3" pitchFamily="-84" charset="-128"/>
              </a:rPr>
            </a:br>
            <a:r>
              <a:rPr lang="en-US" sz="3500" b="1" dirty="0">
                <a:solidFill>
                  <a:srgbClr val="92C316"/>
                </a:solidFill>
                <a:ea typeface="ヒラギノ角ゴ Pro W3" pitchFamily="-84" charset="-128"/>
              </a:rPr>
              <a:t>Under 5s childcare service</a:t>
            </a:r>
            <a:r>
              <a:rPr lang="en-GB" sz="3500" dirty="0"/>
              <a:t/>
            </a:r>
            <a:br>
              <a:rPr lang="en-GB" sz="3500" dirty="0"/>
            </a:br>
            <a:endParaRPr lang="en-US" sz="3500" b="1" dirty="0">
              <a:solidFill>
                <a:srgbClr val="92C316"/>
              </a:solidFill>
              <a:ea typeface="ヒラギノ角ゴ Pro W3" pitchFamily="-84" charset="-128"/>
            </a:endParaRPr>
          </a:p>
        </p:txBody>
      </p:sp>
      <p:sp>
        <p:nvSpPr>
          <p:cNvPr id="7" name="Content Placeholder 6"/>
          <p:cNvSpPr>
            <a:spLocks noGrp="1"/>
          </p:cNvSpPr>
          <p:nvPr>
            <p:ph idx="1"/>
          </p:nvPr>
        </p:nvSpPr>
        <p:spPr>
          <a:xfrm>
            <a:off x="457676" y="1274862"/>
            <a:ext cx="8228649" cy="4851848"/>
          </a:xfrm>
        </p:spPr>
        <p:txBody>
          <a:bodyPr>
            <a:normAutofit/>
          </a:bodyPr>
          <a:lstStyle/>
          <a:p>
            <a:pPr marL="0" indent="6959">
              <a:buNone/>
            </a:pPr>
            <a:r>
              <a:rPr lang="en-GB" sz="2100" b="1" i="1" dirty="0"/>
              <a:t>Definition: </a:t>
            </a:r>
            <a:r>
              <a:rPr lang="en-GB" sz="2100" i="1" dirty="0"/>
              <a:t>This is for nursery (or pre-school) children aged between 0-4yrs old and not in reception class. This childcare service must be one that parents can use for at least 9 hours a day if they choose to. </a:t>
            </a:r>
            <a:r>
              <a:rPr lang="en-GB" sz="2100" i="1" u="sng" dirty="0"/>
              <a:t>Do not include provision that is only available during the school hours or where children can only attend for a morning or afternoon session.  </a:t>
            </a:r>
          </a:p>
          <a:p>
            <a:pPr marL="0" indent="6959">
              <a:buNone/>
            </a:pPr>
            <a:endParaRPr lang="en-GB" sz="1600" i="1" u="sng" dirty="0"/>
          </a:p>
          <a:p>
            <a:pPr marL="0" indent="0">
              <a:buNone/>
            </a:pPr>
            <a:r>
              <a:rPr lang="en-GB" sz="2100" b="1" dirty="0"/>
              <a:t>Census Question: </a:t>
            </a:r>
            <a:r>
              <a:rPr lang="en-GB" sz="2100" dirty="0"/>
              <a:t>Does the school have an on-site offer of regular childcare for children aged under 5 (between 0 and 4) for more than 9 hours/day?</a:t>
            </a:r>
          </a:p>
          <a:p>
            <a:pPr marL="0" indent="0">
              <a:buNone/>
            </a:pPr>
            <a:r>
              <a:rPr lang="en-GB" sz="2800" dirty="0"/>
              <a:t>   </a:t>
            </a:r>
          </a:p>
          <a:p>
            <a:pPr>
              <a:buFont typeface="Wingdings" panose="05000000000000000000" pitchFamily="2" charset="2"/>
              <a:buChar char="Ø"/>
            </a:pPr>
            <a:endParaRPr lang="en-GB" dirty="0" smtClean="0"/>
          </a:p>
          <a:p>
            <a:pPr>
              <a:buFont typeface="Wingdings" pitchFamily="2" charset="2"/>
              <a:buChar char="ü"/>
            </a:pPr>
            <a:endParaRPr lang="en-GB" dirty="0" smtClean="0"/>
          </a:p>
          <a:p>
            <a:pPr>
              <a:buFont typeface="Wingdings" pitchFamily="2" charset="2"/>
              <a:buChar char="ü"/>
            </a:pPr>
            <a:endParaRPr lang="en-GB" dirty="0" smtClean="0"/>
          </a:p>
        </p:txBody>
      </p:sp>
      <p:sp>
        <p:nvSpPr>
          <p:cNvPr id="3"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sp>
        <p:nvSpPr>
          <p:cNvPr id="2"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48" y="5728872"/>
            <a:ext cx="1372063" cy="7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1973083421"/>
              </p:ext>
            </p:extLst>
          </p:nvPr>
        </p:nvGraphicFramePr>
        <p:xfrm>
          <a:off x="457671" y="4227451"/>
          <a:ext cx="8228652" cy="2351607"/>
        </p:xfrm>
        <a:graphic>
          <a:graphicData uri="http://schemas.openxmlformats.org/drawingml/2006/table">
            <a:tbl>
              <a:tblPr firstRow="1" bandRow="1">
                <a:tableStyleId>{93296810-A885-4BE3-A3E7-6D5BEEA58F35}</a:tableStyleId>
              </a:tblPr>
              <a:tblGrid>
                <a:gridCol w="4114326"/>
                <a:gridCol w="4114326"/>
              </a:tblGrid>
              <a:tr h="551289">
                <a:tc>
                  <a:txBody>
                    <a:bodyPr/>
                    <a:lstStyle/>
                    <a:p>
                      <a:r>
                        <a:rPr lang="en-GB" sz="1600" dirty="0" smtClean="0"/>
                        <a:t>If Yes</a:t>
                      </a:r>
                      <a:endParaRPr lang="en-GB" sz="1600" dirty="0"/>
                    </a:p>
                  </a:txBody>
                  <a:tcPr marL="78226" marR="78226" marT="41459" marB="41459"/>
                </a:tc>
                <a:tc>
                  <a:txBody>
                    <a:bodyPr/>
                    <a:lstStyle/>
                    <a:p>
                      <a:r>
                        <a:rPr lang="en-GB" sz="1600" dirty="0" smtClean="0"/>
                        <a:t>If No</a:t>
                      </a:r>
                      <a:endParaRPr lang="en-GB" sz="1600" dirty="0"/>
                    </a:p>
                  </a:txBody>
                  <a:tcPr marL="78226" marR="78226" marT="41459" marB="41459"/>
                </a:tc>
              </a:tr>
              <a:tr h="1800318">
                <a:tc>
                  <a:txBody>
                    <a:bodyPr/>
                    <a:lstStyle/>
                    <a:p>
                      <a:r>
                        <a:rPr lang="en-GB" sz="1600" dirty="0" smtClean="0"/>
                        <a:t>What time does it open?</a:t>
                      </a:r>
                    </a:p>
                    <a:p>
                      <a:r>
                        <a:rPr lang="en-GB" sz="1600" dirty="0" smtClean="0"/>
                        <a:t>What time does it close?</a:t>
                      </a:r>
                    </a:p>
                    <a:p>
                      <a:r>
                        <a:rPr lang="en-GB" sz="1600" dirty="0" smtClean="0"/>
                        <a:t>For how many weeks is it open?</a:t>
                      </a:r>
                    </a:p>
                    <a:p>
                      <a:r>
                        <a:rPr lang="en-GB" sz="1600" dirty="0" smtClean="0"/>
                        <a:t>How many places?</a:t>
                      </a:r>
                    </a:p>
                    <a:p>
                      <a:r>
                        <a:rPr lang="en-GB" sz="1600" dirty="0" smtClean="0"/>
                        <a:t>Who provides the service?</a:t>
                      </a:r>
                    </a:p>
                  </a:txBody>
                  <a:tcPr marL="78226" marR="78226" marT="41459" marB="41459"/>
                </a:tc>
                <a:tc>
                  <a:txBody>
                    <a:bodyPr/>
                    <a:lstStyle/>
                    <a:p>
                      <a:r>
                        <a:rPr lang="en-GB" sz="1600" dirty="0" smtClean="0"/>
                        <a:t>Is there a regular off-site service that the school promotes or signposts parents towards? </a:t>
                      </a:r>
                      <a:endParaRPr lang="en-GB" sz="1600" dirty="0"/>
                    </a:p>
                  </a:txBody>
                  <a:tcPr marL="78226" marR="78226" marT="41459" marB="41459"/>
                </a:tc>
              </a:tr>
            </a:tbl>
          </a:graphicData>
        </a:graphic>
      </p:graphicFrame>
    </p:spTree>
    <p:extLst>
      <p:ext uri="{BB962C8B-B14F-4D97-AF65-F5344CB8AC3E}">
        <p14:creationId xmlns:p14="http://schemas.microsoft.com/office/powerpoint/2010/main" val="16668939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015667 TEMP PAG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a:xfrm>
            <a:off x="457676" y="274954"/>
            <a:ext cx="8228649" cy="999909"/>
          </a:xfrm>
        </p:spPr>
        <p:txBody>
          <a:bodyPr/>
          <a:lstStyle/>
          <a:p>
            <a:pPr algn="l" eaLnBrk="1" hangingPunct="1"/>
            <a:r>
              <a:rPr lang="en-GB" sz="3500" b="1" dirty="0">
                <a:solidFill>
                  <a:srgbClr val="92C316"/>
                </a:solidFill>
                <a:ea typeface="ヒラギノ角ゴ Pro W3" pitchFamily="-84" charset="-128"/>
              </a:rPr>
              <a:t>Definitions, notes and </a:t>
            </a:r>
            <a:r>
              <a:rPr lang="en-GB" sz="3500" b="1" dirty="0" smtClean="0">
                <a:solidFill>
                  <a:srgbClr val="92C316"/>
                </a:solidFill>
                <a:ea typeface="ヒラギノ角ゴ Pro W3" pitchFamily="-84" charset="-128"/>
              </a:rPr>
              <a:t>code sets </a:t>
            </a:r>
            <a:endParaRPr lang="en-US" sz="3500" b="1" dirty="0">
              <a:solidFill>
                <a:srgbClr val="92C316"/>
              </a:solidFill>
              <a:ea typeface="ヒラギノ角ゴ Pro W3" pitchFamily="-84" charset="-128"/>
            </a:endParaRPr>
          </a:p>
        </p:txBody>
      </p:sp>
      <p:sp>
        <p:nvSpPr>
          <p:cNvPr id="7" name="Content Placeholder 6"/>
          <p:cNvSpPr>
            <a:spLocks noGrp="1"/>
          </p:cNvSpPr>
          <p:nvPr>
            <p:ph idx="1"/>
          </p:nvPr>
        </p:nvSpPr>
        <p:spPr>
          <a:xfrm>
            <a:off x="457676" y="1274862"/>
            <a:ext cx="8228649" cy="4851848"/>
          </a:xfrm>
        </p:spPr>
        <p:txBody>
          <a:bodyPr>
            <a:normAutofit/>
          </a:bodyPr>
          <a:lstStyle/>
          <a:p>
            <a:pPr marL="0" indent="6959">
              <a:buNone/>
            </a:pPr>
            <a:endParaRPr lang="en-GB" sz="2100" i="1" u="sng" dirty="0"/>
          </a:p>
          <a:p>
            <a:pPr marL="0" indent="0">
              <a:buNone/>
            </a:pPr>
            <a:r>
              <a:rPr lang="en-GB" sz="2800" dirty="0"/>
              <a:t> </a:t>
            </a:r>
          </a:p>
          <a:p>
            <a:pPr>
              <a:buFont typeface="Wingdings" panose="05000000000000000000" pitchFamily="2" charset="2"/>
              <a:buChar char="Ø"/>
            </a:pPr>
            <a:endParaRPr lang="en-GB" dirty="0" smtClean="0"/>
          </a:p>
          <a:p>
            <a:pPr>
              <a:buFont typeface="Wingdings" pitchFamily="2" charset="2"/>
              <a:buChar char="ü"/>
            </a:pPr>
            <a:endParaRPr lang="en-GB" dirty="0" smtClean="0"/>
          </a:p>
          <a:p>
            <a:pPr>
              <a:buFont typeface="Wingdings" pitchFamily="2" charset="2"/>
              <a:buChar char="ü"/>
            </a:pPr>
            <a:endParaRPr lang="en-GB" dirty="0" smtClean="0"/>
          </a:p>
        </p:txBody>
      </p:sp>
      <p:sp>
        <p:nvSpPr>
          <p:cNvPr id="3"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sp>
        <p:nvSpPr>
          <p:cNvPr id="2"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48" y="5728872"/>
            <a:ext cx="1372063" cy="7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3749662951"/>
              </p:ext>
            </p:extLst>
          </p:nvPr>
        </p:nvGraphicFramePr>
        <p:xfrm>
          <a:off x="569940" y="1084559"/>
          <a:ext cx="8004119" cy="5538451"/>
        </p:xfrm>
        <a:graphic>
          <a:graphicData uri="http://schemas.openxmlformats.org/drawingml/2006/table">
            <a:tbl>
              <a:tblPr firstRow="1" bandRow="1">
                <a:tableStyleId>{93296810-A885-4BE3-A3E7-6D5BEEA58F35}</a:tableStyleId>
              </a:tblPr>
              <a:tblGrid>
                <a:gridCol w="1451105"/>
                <a:gridCol w="961792"/>
                <a:gridCol w="5591222"/>
              </a:tblGrid>
              <a:tr h="428449">
                <a:tc gridSpan="3">
                  <a:txBody>
                    <a:bodyPr/>
                    <a:lstStyle/>
                    <a:p>
                      <a:r>
                        <a:rPr lang="en-GB" sz="1600" dirty="0" smtClean="0"/>
                        <a:t>If Yes</a:t>
                      </a:r>
                      <a:endParaRPr lang="en-GB" sz="1600" dirty="0"/>
                    </a:p>
                  </a:txBody>
                  <a:tcPr marL="78226" marR="78226" marT="41459" marB="41459"/>
                </a:tc>
                <a:tc hMerge="1">
                  <a:txBody>
                    <a:bodyPr/>
                    <a:lstStyle/>
                    <a:p>
                      <a:endParaRPr lang="en-GB" dirty="0"/>
                    </a:p>
                  </a:txBody>
                  <a:tcPr/>
                </a:tc>
                <a:tc hMerge="1">
                  <a:txBody>
                    <a:bodyPr/>
                    <a:lstStyle/>
                    <a:p>
                      <a:endParaRPr lang="en-GB" dirty="0"/>
                    </a:p>
                  </a:txBody>
                  <a:tcPr/>
                </a:tc>
              </a:tr>
              <a:tr h="1232798">
                <a:tc rowSpan="2">
                  <a:txBody>
                    <a:bodyPr/>
                    <a:lstStyle/>
                    <a:p>
                      <a:r>
                        <a:rPr lang="en-GB" sz="1600" dirty="0" smtClean="0"/>
                        <a:t>For how many weeks is it open? </a:t>
                      </a:r>
                    </a:p>
                  </a:txBody>
                  <a:tcPr marL="78226" marR="78226" marT="41459" marB="41459"/>
                </a:tc>
                <a:tc gridSpan="2">
                  <a:txBody>
                    <a:bodyPr/>
                    <a:lstStyle/>
                    <a:p>
                      <a:r>
                        <a:rPr lang="en-GB" sz="1600" b="1" dirty="0" smtClean="0"/>
                        <a:t>For holiday childcare </a:t>
                      </a:r>
                      <a:r>
                        <a:rPr lang="en-GB" sz="1600" dirty="0" smtClean="0"/>
                        <a:t>you should enter the total number of weeks </a:t>
                      </a:r>
                      <a:r>
                        <a:rPr lang="en-GB" sz="1600" baseline="0" dirty="0" smtClean="0"/>
                        <a:t>offered across all holiday periods (</a:t>
                      </a:r>
                      <a:r>
                        <a:rPr lang="en-GB" sz="1600" baseline="0" dirty="0" err="1" smtClean="0"/>
                        <a:t>ie</a:t>
                      </a:r>
                      <a:r>
                        <a:rPr lang="en-GB" sz="1600" baseline="0" dirty="0" smtClean="0"/>
                        <a:t> 1wk at Easter and 4wk in summer = 5wks, if covering all holidays with the exception of Christmas </a:t>
                      </a:r>
                      <a:r>
                        <a:rPr lang="en-GB" sz="1600" baseline="0" dirty="0" err="1" smtClean="0"/>
                        <a:t>wk</a:t>
                      </a:r>
                      <a:r>
                        <a:rPr lang="en-GB" sz="1600" baseline="0" dirty="0" smtClean="0"/>
                        <a:t> you should enter 13wks.)</a:t>
                      </a:r>
                      <a:endParaRPr lang="en-GB" sz="1600" dirty="0"/>
                    </a:p>
                  </a:txBody>
                  <a:tcPr marL="78226" marR="78226" marT="41459" marB="41459"/>
                </a:tc>
                <a:tc hMerge="1">
                  <a:txBody>
                    <a:bodyPr/>
                    <a:lstStyle/>
                    <a:p>
                      <a:endParaRPr lang="en-GB" dirty="0"/>
                    </a:p>
                  </a:txBody>
                  <a:tcPr/>
                </a:tc>
              </a:tr>
              <a:tr h="1232798">
                <a:tc vMerge="1">
                  <a:txBody>
                    <a:bodyPr/>
                    <a:lstStyle/>
                    <a:p>
                      <a:endParaRPr lang="en-GB" dirty="0" smtClean="0"/>
                    </a:p>
                  </a:txBody>
                  <a:tcPr/>
                </a:tc>
                <a:tc gridSpan="2">
                  <a:txBody>
                    <a:bodyPr/>
                    <a:lstStyle/>
                    <a:p>
                      <a:r>
                        <a:rPr lang="en-GB" sz="1600" b="1" dirty="0" smtClean="0"/>
                        <a:t>For Under 5s childcare: </a:t>
                      </a:r>
                      <a:r>
                        <a:rPr lang="en-GB" sz="1600" dirty="0" smtClean="0"/>
                        <a:t>you should include the number of weeks that</a:t>
                      </a:r>
                      <a:r>
                        <a:rPr lang="en-GB" sz="1600" baseline="0" dirty="0" smtClean="0"/>
                        <a:t> the service operates choosing between 1-38wks. </a:t>
                      </a:r>
                      <a:r>
                        <a:rPr lang="en-GB" sz="1600" u="sng" baseline="0" dirty="0" smtClean="0"/>
                        <a:t>Under 5 provision delivered over the holiday periods should be recorded under the holiday childcare service.</a:t>
                      </a:r>
                      <a:endParaRPr lang="en-GB" sz="1600" u="sng" dirty="0"/>
                    </a:p>
                  </a:txBody>
                  <a:tcPr marL="78226" marR="78226" marT="41459" marB="41459"/>
                </a:tc>
                <a:tc hMerge="1">
                  <a:txBody>
                    <a:bodyPr/>
                    <a:lstStyle/>
                    <a:p>
                      <a:endParaRPr lang="en-GB" dirty="0"/>
                    </a:p>
                  </a:txBody>
                  <a:tcPr/>
                </a:tc>
              </a:tr>
              <a:tr h="625282">
                <a:tc>
                  <a:txBody>
                    <a:bodyPr/>
                    <a:lstStyle/>
                    <a:p>
                      <a:r>
                        <a:rPr lang="en-GB" sz="1600" dirty="0" smtClean="0"/>
                        <a:t>How many places?</a:t>
                      </a:r>
                    </a:p>
                  </a:txBody>
                  <a:tcPr marL="78226" marR="78226" marT="41459" marB="41459"/>
                </a:tc>
                <a:tc gridSpan="2">
                  <a:txBody>
                    <a:bodyPr/>
                    <a:lstStyle/>
                    <a:p>
                      <a:r>
                        <a:rPr lang="en-GB" sz="1600" dirty="0" smtClean="0"/>
                        <a:t>The maximum number of children the</a:t>
                      </a:r>
                      <a:r>
                        <a:rPr lang="en-GB" sz="1600" baseline="0" dirty="0" smtClean="0"/>
                        <a:t> service can simultaneously provide care for (capacity)</a:t>
                      </a:r>
                      <a:endParaRPr lang="en-GB" sz="1600" dirty="0"/>
                    </a:p>
                  </a:txBody>
                  <a:tcPr marL="78226" marR="78226" marT="41459" marB="41459"/>
                </a:tc>
                <a:tc hMerge="1">
                  <a:txBody>
                    <a:bodyPr/>
                    <a:lstStyle/>
                    <a:p>
                      <a:endParaRPr lang="en-GB" dirty="0"/>
                    </a:p>
                  </a:txBody>
                  <a:tcPr/>
                </a:tc>
              </a:tr>
              <a:tr h="2019124">
                <a:tc>
                  <a:txBody>
                    <a:bodyPr/>
                    <a:lstStyle/>
                    <a:p>
                      <a:pPr marL="0" marR="0" indent="0" algn="l" defTabSz="497754" rtl="0" eaLnBrk="1" fontAlgn="auto" latinLnBrk="0" hangingPunct="1">
                        <a:lnSpc>
                          <a:spcPct val="100000"/>
                        </a:lnSpc>
                        <a:spcBef>
                          <a:spcPts val="0"/>
                        </a:spcBef>
                        <a:spcAft>
                          <a:spcPts val="0"/>
                        </a:spcAft>
                        <a:buClrTx/>
                        <a:buSzTx/>
                        <a:buFontTx/>
                        <a:buNone/>
                        <a:tabLst/>
                        <a:defRPr/>
                      </a:pPr>
                      <a:r>
                        <a:rPr lang="en-GB" sz="1600" dirty="0" smtClean="0"/>
                        <a:t>Who provides the service?</a:t>
                      </a:r>
                    </a:p>
                  </a:txBody>
                  <a:tcPr marL="78226" marR="78226" marT="41459" marB="41459"/>
                </a:tc>
                <a:tc>
                  <a:txBody>
                    <a:bodyPr/>
                    <a:lstStyle/>
                    <a:p>
                      <a:pPr marL="0" marR="0" indent="0" algn="l" defTabSz="497754"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smtClean="0"/>
                        <a:t>Either:</a:t>
                      </a:r>
                    </a:p>
                    <a:p>
                      <a:pPr marL="177800" indent="-163513">
                        <a:buFont typeface="Arial" panose="020B0604020202020204" pitchFamily="34" charset="0"/>
                        <a:buChar char="•"/>
                      </a:pPr>
                      <a:r>
                        <a:rPr lang="en-GB" sz="1600" dirty="0" smtClean="0"/>
                        <a:t>SCH</a:t>
                      </a:r>
                    </a:p>
                    <a:p>
                      <a:pPr marL="177800" indent="-163513">
                        <a:buFont typeface="Arial" panose="020B0604020202020204" pitchFamily="34" charset="0"/>
                        <a:buChar char="•"/>
                      </a:pPr>
                      <a:endParaRPr lang="en-GB" sz="1600" dirty="0" smtClean="0"/>
                    </a:p>
                    <a:p>
                      <a:pPr marL="177800" indent="-163513">
                        <a:buFont typeface="Arial" panose="020B0604020202020204" pitchFamily="34" charset="0"/>
                        <a:buChar char="•"/>
                      </a:pPr>
                      <a:r>
                        <a:rPr lang="en-GB" sz="1600" dirty="0" smtClean="0"/>
                        <a:t>SIP</a:t>
                      </a:r>
                    </a:p>
                    <a:p>
                      <a:pPr marL="14287" indent="0">
                        <a:buFont typeface="Arial" panose="020B0604020202020204" pitchFamily="34" charset="0"/>
                        <a:buNone/>
                      </a:pPr>
                      <a:endParaRPr lang="en-GB" sz="1600" dirty="0" smtClean="0"/>
                    </a:p>
                    <a:p>
                      <a:pPr marL="14287" indent="0">
                        <a:buFont typeface="Arial" panose="020B0604020202020204" pitchFamily="34" charset="0"/>
                        <a:buNone/>
                      </a:pPr>
                      <a:r>
                        <a:rPr lang="en-GB" sz="1600" dirty="0" smtClean="0"/>
                        <a:t>or</a:t>
                      </a:r>
                    </a:p>
                    <a:p>
                      <a:pPr marL="177800" indent="-163513">
                        <a:buFont typeface="Arial" panose="020B0604020202020204" pitchFamily="34" charset="0"/>
                        <a:buChar char="•"/>
                      </a:pPr>
                      <a:r>
                        <a:rPr lang="en-GB" sz="1600" dirty="0" smtClean="0"/>
                        <a:t>OTH</a:t>
                      </a:r>
                      <a:endParaRPr lang="en-GB" sz="1600" dirty="0"/>
                    </a:p>
                  </a:txBody>
                  <a:tcPr marL="78226" marR="78226" marT="41459" marB="41459"/>
                </a:tc>
                <a:tc>
                  <a:txBody>
                    <a:bodyPr/>
                    <a:lstStyle/>
                    <a:p>
                      <a:pPr marL="342900" indent="-342900">
                        <a:buFont typeface="Arial" panose="020B0604020202020204" pitchFamily="34" charset="0"/>
                        <a:buChar char="•"/>
                      </a:pPr>
                      <a:endParaRPr lang="en-GB" sz="1600" dirty="0" smtClean="0"/>
                    </a:p>
                    <a:p>
                      <a:pPr marL="342900" indent="-342900">
                        <a:buFont typeface="Arial" panose="020B0604020202020204" pitchFamily="34" charset="0"/>
                        <a:buChar char="•"/>
                      </a:pPr>
                      <a:r>
                        <a:rPr lang="en-GB" sz="1600" b="1" dirty="0" smtClean="0"/>
                        <a:t>School</a:t>
                      </a:r>
                      <a:r>
                        <a:rPr lang="en-GB" sz="1600" baseline="0" dirty="0" smtClean="0"/>
                        <a:t> – service is delivered directly by the school by members of staff  employed by the school </a:t>
                      </a:r>
                    </a:p>
                    <a:p>
                      <a:pPr marL="342900" indent="-342900">
                        <a:buFont typeface="Arial" panose="020B0604020202020204" pitchFamily="34" charset="0"/>
                        <a:buChar char="•"/>
                      </a:pPr>
                      <a:r>
                        <a:rPr lang="en-GB" sz="1600" b="1" baseline="0" dirty="0" smtClean="0"/>
                        <a:t>School in partnership with another organisation</a:t>
                      </a:r>
                      <a:r>
                        <a:rPr lang="en-GB" sz="1600" baseline="0" dirty="0" smtClean="0"/>
                        <a:t> – could be another school, private or voluntary organisation </a:t>
                      </a:r>
                    </a:p>
                    <a:p>
                      <a:pPr marL="342900" indent="-342900">
                        <a:buFont typeface="Arial" panose="020B0604020202020204" pitchFamily="34" charset="0"/>
                        <a:buChar char="•"/>
                      </a:pPr>
                      <a:r>
                        <a:rPr lang="en-GB" sz="1600" b="1" baseline="0" dirty="0" smtClean="0"/>
                        <a:t>Organisation rents or leases space in the school </a:t>
                      </a:r>
                      <a:r>
                        <a:rPr lang="en-GB" sz="1600" baseline="0" dirty="0" smtClean="0"/>
                        <a:t>– no involvement by the school in delivery or running </a:t>
                      </a:r>
                      <a:endParaRPr lang="en-GB" sz="1600" dirty="0"/>
                    </a:p>
                  </a:txBody>
                  <a:tcPr marL="78226" marR="78226" marT="41459" marB="41459"/>
                </a:tc>
              </a:tr>
            </a:tbl>
          </a:graphicData>
        </a:graphic>
      </p:graphicFrame>
    </p:spTree>
    <p:extLst>
      <p:ext uri="{BB962C8B-B14F-4D97-AF65-F5344CB8AC3E}">
        <p14:creationId xmlns:p14="http://schemas.microsoft.com/office/powerpoint/2010/main" val="10935728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015667 TEMP PAG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p:txBody>
          <a:bodyPr>
            <a:normAutofit fontScale="90000"/>
          </a:bodyPr>
          <a:lstStyle/>
          <a:p>
            <a:pPr algn="l" eaLnBrk="1" hangingPunct="1"/>
            <a:r>
              <a:rPr lang="en-US" sz="3500" b="1" dirty="0">
                <a:solidFill>
                  <a:srgbClr val="92C316"/>
                </a:solidFill>
                <a:ea typeface="ヒラギノ角ゴ Pro W3" pitchFamily="-84" charset="-128"/>
              </a:rPr>
              <a:t/>
            </a:r>
            <a:br>
              <a:rPr lang="en-US" sz="3500" b="1" dirty="0">
                <a:solidFill>
                  <a:srgbClr val="92C316"/>
                </a:solidFill>
                <a:ea typeface="ヒラギノ角ゴ Pro W3" pitchFamily="-84" charset="-128"/>
              </a:rPr>
            </a:br>
            <a:r>
              <a:rPr lang="en-GB" sz="3500" b="1" dirty="0">
                <a:solidFill>
                  <a:srgbClr val="92C316"/>
                </a:solidFill>
                <a:ea typeface="ヒラギノ角ゴ Pro W3" pitchFamily="-84" charset="-128"/>
              </a:rPr>
              <a:t>Definitions, notes and </a:t>
            </a:r>
            <a:r>
              <a:rPr lang="en-GB" sz="3500" b="1" dirty="0" smtClean="0">
                <a:solidFill>
                  <a:srgbClr val="92C316"/>
                </a:solidFill>
                <a:ea typeface="ヒラギノ角ゴ Pro W3" pitchFamily="-84" charset="-128"/>
              </a:rPr>
              <a:t>code sets </a:t>
            </a:r>
            <a:endParaRPr lang="en-US" sz="3500" b="1" dirty="0">
              <a:solidFill>
                <a:srgbClr val="92C316"/>
              </a:solidFill>
              <a:ea typeface="ヒラギノ角ゴ Pro W3" pitchFamily="-84" charset="-128"/>
            </a:endParaRPr>
          </a:p>
        </p:txBody>
      </p:sp>
      <p:sp>
        <p:nvSpPr>
          <p:cNvPr id="7" name="Content Placeholder 6"/>
          <p:cNvSpPr>
            <a:spLocks noGrp="1"/>
          </p:cNvSpPr>
          <p:nvPr>
            <p:ph idx="1"/>
          </p:nvPr>
        </p:nvSpPr>
        <p:spPr>
          <a:xfrm>
            <a:off x="457676" y="1274862"/>
            <a:ext cx="8228649" cy="4851848"/>
          </a:xfrm>
        </p:spPr>
        <p:txBody>
          <a:bodyPr>
            <a:normAutofit/>
          </a:bodyPr>
          <a:lstStyle/>
          <a:p>
            <a:pPr marL="0" indent="6959">
              <a:buNone/>
            </a:pPr>
            <a:endParaRPr lang="en-GB" sz="2100" i="1" u="sng" dirty="0"/>
          </a:p>
          <a:p>
            <a:pPr marL="0" indent="0">
              <a:buNone/>
            </a:pPr>
            <a:r>
              <a:rPr lang="en-GB" sz="2800" dirty="0"/>
              <a:t> </a:t>
            </a:r>
          </a:p>
          <a:p>
            <a:pPr>
              <a:buFont typeface="Wingdings" panose="05000000000000000000" pitchFamily="2" charset="2"/>
              <a:buChar char="Ø"/>
            </a:pPr>
            <a:endParaRPr lang="en-GB" dirty="0" smtClean="0"/>
          </a:p>
          <a:p>
            <a:pPr>
              <a:buFont typeface="Wingdings" pitchFamily="2" charset="2"/>
              <a:buChar char="ü"/>
            </a:pPr>
            <a:endParaRPr lang="en-GB" dirty="0" smtClean="0"/>
          </a:p>
          <a:p>
            <a:pPr>
              <a:buFont typeface="Wingdings" pitchFamily="2" charset="2"/>
              <a:buChar char="ü"/>
            </a:pPr>
            <a:endParaRPr lang="en-GB" dirty="0" smtClean="0"/>
          </a:p>
        </p:txBody>
      </p:sp>
      <p:sp>
        <p:nvSpPr>
          <p:cNvPr id="3"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sp>
        <p:nvSpPr>
          <p:cNvPr id="2"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48" y="5728872"/>
            <a:ext cx="1372063" cy="7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1040607277"/>
              </p:ext>
            </p:extLst>
          </p:nvPr>
        </p:nvGraphicFramePr>
        <p:xfrm>
          <a:off x="567936" y="1499513"/>
          <a:ext cx="7985607" cy="3407595"/>
        </p:xfrm>
        <a:graphic>
          <a:graphicData uri="http://schemas.openxmlformats.org/drawingml/2006/table">
            <a:tbl>
              <a:tblPr firstRow="1" bandRow="1">
                <a:tableStyleId>{93296810-A885-4BE3-A3E7-6D5BEEA58F35}</a:tableStyleId>
              </a:tblPr>
              <a:tblGrid>
                <a:gridCol w="817047"/>
                <a:gridCol w="7168560"/>
              </a:tblGrid>
              <a:tr h="617087">
                <a:tc gridSpan="2">
                  <a:txBody>
                    <a:bodyPr/>
                    <a:lstStyle/>
                    <a:p>
                      <a:r>
                        <a:rPr lang="en-GB" sz="1600" dirty="0" smtClean="0"/>
                        <a:t>If</a:t>
                      </a:r>
                      <a:r>
                        <a:rPr lang="en-GB" sz="1600" baseline="0" dirty="0" smtClean="0"/>
                        <a:t> your school answers NO to having one of the childcare services on your site you will need to answer one of the following:</a:t>
                      </a:r>
                      <a:endParaRPr lang="en-GB" sz="1600" dirty="0"/>
                    </a:p>
                  </a:txBody>
                  <a:tcPr marL="78226" marR="78226" marT="41459" marB="41459"/>
                </a:tc>
                <a:tc hMerge="1">
                  <a:txBody>
                    <a:bodyPr/>
                    <a:lstStyle/>
                    <a:p>
                      <a:endParaRPr lang="en-GB" dirty="0"/>
                    </a:p>
                  </a:txBody>
                  <a:tcPr/>
                </a:tc>
              </a:tr>
              <a:tr h="957531">
                <a:tc>
                  <a:txBody>
                    <a:bodyPr/>
                    <a:lstStyle/>
                    <a:p>
                      <a:r>
                        <a:rPr lang="en-GB" sz="1600" dirty="0" smtClean="0"/>
                        <a:t>YF</a:t>
                      </a:r>
                      <a:endParaRPr lang="en-GB" sz="1600" dirty="0"/>
                    </a:p>
                  </a:txBody>
                  <a:tcPr marL="78226" marR="78226" marT="41459" marB="41459"/>
                </a:tc>
                <a:tc>
                  <a:txBody>
                    <a:bodyPr/>
                    <a:lstStyle/>
                    <a:p>
                      <a:r>
                        <a:rPr lang="en-GB" sz="1600" dirty="0" smtClean="0"/>
                        <a:t> Yes there is a regular of-site service that we promote/signpost to</a:t>
                      </a:r>
                      <a:r>
                        <a:rPr lang="en-GB" sz="1600" baseline="0" dirty="0" smtClean="0"/>
                        <a:t> that </a:t>
                      </a:r>
                      <a:r>
                        <a:rPr lang="en-GB" sz="1600" dirty="0" smtClean="0"/>
                        <a:t>we have formal arrangements with to provide childcare to our pupils, including transport from their site to the school </a:t>
                      </a:r>
                      <a:endParaRPr lang="en-GB" sz="1600" dirty="0"/>
                    </a:p>
                  </a:txBody>
                  <a:tcPr marL="78226" marR="78226" marT="41459" marB="41459"/>
                </a:tc>
              </a:tr>
              <a:tr h="663995">
                <a:tc>
                  <a:txBody>
                    <a:bodyPr/>
                    <a:lstStyle/>
                    <a:p>
                      <a:r>
                        <a:rPr lang="en-GB" sz="1600" dirty="0" smtClean="0"/>
                        <a:t>YL</a:t>
                      </a:r>
                      <a:endParaRPr lang="en-GB" sz="1600" dirty="0"/>
                    </a:p>
                  </a:txBody>
                  <a:tcPr marL="78226" marR="78226" marT="41459" marB="41459"/>
                </a:tc>
                <a:tc>
                  <a:txBody>
                    <a:bodyPr/>
                    <a:lstStyle/>
                    <a:p>
                      <a:r>
                        <a:rPr lang="en-GB" sz="1600" dirty="0" smtClean="0"/>
                        <a:t>Yes we provide parents with </a:t>
                      </a:r>
                      <a:r>
                        <a:rPr lang="en-GB" sz="1600" baseline="0" dirty="0" smtClean="0"/>
                        <a:t> a list of other local providers who can provide childcare and transport to our school</a:t>
                      </a:r>
                      <a:endParaRPr lang="en-GB" sz="1600" dirty="0"/>
                    </a:p>
                  </a:txBody>
                  <a:tcPr marL="78226" marR="78226" marT="41459" marB="41459"/>
                </a:tc>
              </a:tr>
              <a:tr h="425960">
                <a:tc>
                  <a:txBody>
                    <a:bodyPr/>
                    <a:lstStyle/>
                    <a:p>
                      <a:r>
                        <a:rPr lang="en-GB" sz="1600" dirty="0" smtClean="0"/>
                        <a:t>N</a:t>
                      </a:r>
                    </a:p>
                  </a:txBody>
                  <a:tcPr marL="78226" marR="78226" marT="41459" marB="41459"/>
                </a:tc>
                <a:tc>
                  <a:txBody>
                    <a:bodyPr/>
                    <a:lstStyle/>
                    <a:p>
                      <a:r>
                        <a:rPr lang="en-GB" sz="1600" dirty="0" smtClean="0"/>
                        <a:t>We have no arrangements for</a:t>
                      </a:r>
                      <a:r>
                        <a:rPr lang="en-GB" sz="1600" baseline="0" dirty="0" smtClean="0"/>
                        <a:t> off-site provision</a:t>
                      </a:r>
                      <a:endParaRPr lang="en-GB" sz="1600" dirty="0"/>
                    </a:p>
                  </a:txBody>
                  <a:tcPr marL="78226" marR="78226" marT="41459" marB="41459"/>
                </a:tc>
              </a:tr>
              <a:tr h="743022">
                <a:tc>
                  <a:txBody>
                    <a:bodyPr/>
                    <a:lstStyle/>
                    <a:p>
                      <a:r>
                        <a:rPr lang="en-GB" sz="1600" dirty="0" smtClean="0"/>
                        <a:t>U</a:t>
                      </a:r>
                    </a:p>
                  </a:txBody>
                  <a:tcPr marL="78226" marR="78226" marT="41459" marB="41459"/>
                </a:tc>
                <a:tc>
                  <a:txBody>
                    <a:bodyPr/>
                    <a:lstStyle/>
                    <a:p>
                      <a:r>
                        <a:rPr lang="en-GB" sz="1600" dirty="0" smtClean="0"/>
                        <a:t>We do not know of any off-site provision arrangements</a:t>
                      </a:r>
                      <a:endParaRPr lang="en-GB" sz="1600" dirty="0"/>
                    </a:p>
                  </a:txBody>
                  <a:tcPr marL="78226" marR="78226" marT="41459" marB="41459"/>
                </a:tc>
              </a:tr>
            </a:tbl>
          </a:graphicData>
        </a:graphic>
      </p:graphicFrame>
    </p:spTree>
    <p:extLst>
      <p:ext uri="{BB962C8B-B14F-4D97-AF65-F5344CB8AC3E}">
        <p14:creationId xmlns:p14="http://schemas.microsoft.com/office/powerpoint/2010/main" val="30132086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015667 TEMP PAG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p:txBody>
          <a:bodyPr/>
          <a:lstStyle/>
          <a:p>
            <a:pPr algn="l" eaLnBrk="1" hangingPunct="1"/>
            <a:r>
              <a:rPr lang="en-GB" sz="2800" b="1" dirty="0">
                <a:solidFill>
                  <a:srgbClr val="92C316"/>
                </a:solidFill>
                <a:ea typeface="ヒラギノ角ゴ Pro W3" pitchFamily="-84" charset="-128"/>
              </a:rPr>
              <a:t>Support with signposting or finding childcare partners</a:t>
            </a:r>
            <a:endParaRPr lang="en-US" sz="2800" b="1" dirty="0">
              <a:solidFill>
                <a:srgbClr val="92C316"/>
              </a:solidFill>
              <a:ea typeface="ヒラギノ角ゴ Pro W3" pitchFamily="-84" charset="-128"/>
            </a:endParaRPr>
          </a:p>
        </p:txBody>
      </p:sp>
      <p:sp>
        <p:nvSpPr>
          <p:cNvPr id="7" name="Content Placeholder 6"/>
          <p:cNvSpPr>
            <a:spLocks noGrp="1"/>
          </p:cNvSpPr>
          <p:nvPr>
            <p:ph idx="1"/>
          </p:nvPr>
        </p:nvSpPr>
        <p:spPr>
          <a:xfrm>
            <a:off x="457676" y="1274862"/>
            <a:ext cx="8228649" cy="4678914"/>
          </a:xfrm>
        </p:spPr>
        <p:txBody>
          <a:bodyPr>
            <a:normAutofit fontScale="85000" lnSpcReduction="20000"/>
          </a:bodyPr>
          <a:lstStyle/>
          <a:p>
            <a:pPr marL="0" indent="0">
              <a:buNone/>
            </a:pPr>
            <a:r>
              <a:rPr lang="en-GB" sz="2700" dirty="0"/>
              <a:t>Families can search for local childcare providers and activities for young people on the Waltham Forest Directory: </a:t>
            </a:r>
            <a:r>
              <a:rPr lang="en-GB" sz="2700" dirty="0">
                <a:hlinkClick r:id="rId4"/>
              </a:rPr>
              <a:t>https://directory.walthamforest.gov.uk</a:t>
            </a:r>
            <a:r>
              <a:rPr lang="en-GB" sz="2700" dirty="0"/>
              <a:t>   </a:t>
            </a:r>
          </a:p>
          <a:p>
            <a:pPr marL="0" indent="0">
              <a:buNone/>
            </a:pPr>
            <a:endParaRPr lang="en-GB" sz="2700" dirty="0"/>
          </a:p>
          <a:p>
            <a:pPr marL="0" indent="0">
              <a:buNone/>
            </a:pPr>
            <a:r>
              <a:rPr lang="en-GB" sz="2700" dirty="0"/>
              <a:t>Schools can: </a:t>
            </a:r>
          </a:p>
          <a:p>
            <a:pPr>
              <a:buFontTx/>
              <a:buChar char="-"/>
            </a:pPr>
            <a:r>
              <a:rPr lang="en-GB" sz="2700" dirty="0"/>
              <a:t>Embed this link to their school websites; and</a:t>
            </a:r>
          </a:p>
          <a:p>
            <a:pPr>
              <a:buFontTx/>
              <a:buChar char="-"/>
            </a:pPr>
            <a:r>
              <a:rPr lang="en-GB" sz="2700" dirty="0"/>
              <a:t>Download lists of childcare providers delivering in their area to provide to parents.</a:t>
            </a:r>
          </a:p>
          <a:p>
            <a:pPr marL="0" indent="0">
              <a:buNone/>
            </a:pPr>
            <a:endParaRPr lang="en-GB" sz="2700" dirty="0"/>
          </a:p>
          <a:p>
            <a:pPr marL="0" indent="0">
              <a:buNone/>
            </a:pPr>
            <a:r>
              <a:rPr lang="en-GB" sz="2700" dirty="0"/>
              <a:t>For further information or guidance on doing this contact Katre Sikka, Early Education and Childcare Participation Officer on: </a:t>
            </a:r>
          </a:p>
          <a:p>
            <a:pPr marL="0" indent="0">
              <a:buNone/>
            </a:pPr>
            <a:r>
              <a:rPr lang="en-GB" sz="2700" b="1" dirty="0"/>
              <a:t>	Email: </a:t>
            </a:r>
            <a:r>
              <a:rPr lang="en-GB" sz="2700" dirty="0">
                <a:hlinkClick r:id="rId5"/>
              </a:rPr>
              <a:t>childcare@walthamforest.gov.uk</a:t>
            </a:r>
            <a:endParaRPr lang="en-GB" sz="2700" dirty="0"/>
          </a:p>
          <a:p>
            <a:pPr marL="0" indent="0">
              <a:buNone/>
            </a:pPr>
            <a:r>
              <a:rPr lang="en-GB" sz="2700" b="1" dirty="0"/>
              <a:t>	Telephone: </a:t>
            </a:r>
            <a:r>
              <a:rPr lang="en-GB" sz="2700" dirty="0"/>
              <a:t>020 8496 3566</a:t>
            </a:r>
          </a:p>
          <a:p>
            <a:pPr>
              <a:buFont typeface="Wingdings" panose="05000000000000000000" pitchFamily="2" charset="2"/>
              <a:buChar char="Ø"/>
            </a:pPr>
            <a:endParaRPr lang="en-GB" dirty="0" smtClean="0"/>
          </a:p>
          <a:p>
            <a:pPr>
              <a:buFont typeface="Wingdings" pitchFamily="2" charset="2"/>
              <a:buChar char="ü"/>
            </a:pPr>
            <a:endParaRPr lang="en-GB" dirty="0" smtClean="0"/>
          </a:p>
          <a:p>
            <a:pPr>
              <a:buFont typeface="Wingdings" pitchFamily="2" charset="2"/>
              <a:buChar char="ü"/>
            </a:pPr>
            <a:endParaRPr lang="en-GB" dirty="0" smtClean="0"/>
          </a:p>
        </p:txBody>
      </p:sp>
      <p:sp>
        <p:nvSpPr>
          <p:cNvPr id="3"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sp>
        <p:nvSpPr>
          <p:cNvPr id="2"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pic>
        <p:nvPicPr>
          <p:cNvPr id="8" name="Picture 2"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248" y="5728872"/>
            <a:ext cx="1372063" cy="7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0804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4" name="TextBox 3"/>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a:solidFill>
                  <a:prstClr val="white"/>
                </a:solidFill>
                <a:cs typeface="Calibri" pitchFamily="34" charset="0"/>
              </a:rPr>
              <a:t>Education Performance &amp; Information</a:t>
            </a:r>
          </a:p>
        </p:txBody>
      </p:sp>
      <p:sp>
        <p:nvSpPr>
          <p:cNvPr id="3" name="Rectangle 2"/>
          <p:cNvSpPr/>
          <p:nvPr/>
        </p:nvSpPr>
        <p:spPr>
          <a:xfrm>
            <a:off x="1" y="479040"/>
            <a:ext cx="9155116" cy="489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b="14354"/>
          <a:stretch>
            <a:fillRect/>
          </a:stretch>
        </p:blipFill>
        <p:spPr bwMode="auto">
          <a:xfrm>
            <a:off x="7542043" y="5844652"/>
            <a:ext cx="1107163" cy="5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86367" y="2471958"/>
            <a:ext cx="7274172" cy="911927"/>
          </a:xfrm>
          <a:prstGeom prst="rect">
            <a:avLst/>
          </a:prstGeom>
          <a:noFill/>
        </p:spPr>
        <p:txBody>
          <a:bodyPr wrap="square" lIns="0" tIns="40074" rIns="0" bIns="40074" rtlCol="0" anchor="ctr" anchorCtr="0">
            <a:spAutoFit/>
          </a:bodyPr>
          <a:lstStyle/>
          <a:p>
            <a:r>
              <a:rPr lang="en-GB" sz="4000" b="1" dirty="0" smtClean="0">
                <a:ln>
                  <a:solidFill>
                    <a:srgbClr val="2C4C24"/>
                  </a:solidFill>
                </a:ln>
                <a:solidFill>
                  <a:srgbClr val="2C4C24"/>
                </a:solidFill>
                <a:cs typeface="Calibri" pitchFamily="34" charset="0"/>
              </a:rPr>
              <a:t>Questions / Comments?</a:t>
            </a:r>
          </a:p>
          <a:p>
            <a:endParaRPr lang="en-GB" sz="1400" b="1" dirty="0">
              <a:solidFill>
                <a:schemeClr val="bg1"/>
              </a:solidFill>
              <a:cs typeface="Calibri" pitchFamily="34" charset="0"/>
            </a:endParaRPr>
          </a:p>
        </p:txBody>
      </p:sp>
      <p:sp>
        <p:nvSpPr>
          <p:cNvPr id="8" name="TextBox 7"/>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Tree>
    <p:extLst>
      <p:ext uri="{BB962C8B-B14F-4D97-AF65-F5344CB8AC3E}">
        <p14:creationId xmlns:p14="http://schemas.microsoft.com/office/powerpoint/2010/main" val="10409072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015667 TEMP PAG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9144000" cy="68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a:xfrm>
            <a:off x="80980" y="274638"/>
            <a:ext cx="9063020" cy="1143000"/>
          </a:xfrm>
        </p:spPr>
        <p:txBody>
          <a:bodyPr>
            <a:normAutofit fontScale="90000"/>
          </a:bodyPr>
          <a:lstStyle/>
          <a:p>
            <a:pPr algn="l" eaLnBrk="1" hangingPunct="1"/>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GB" sz="3100" b="1" dirty="0">
                <a:solidFill>
                  <a:srgbClr val="92C316"/>
                </a:solidFill>
              </a:rPr>
              <a:t>Registering on the EYP HUB – Step 2: Choose your password </a:t>
            </a:r>
            <a:r>
              <a:rPr lang="en-GB" sz="3300" b="1" dirty="0">
                <a:solidFill>
                  <a:srgbClr val="92C316"/>
                </a:solidFill>
                <a:ea typeface="ヒラギノ角ゴ Pro W3" pitchFamily="-84" charset="-128"/>
              </a:rPr>
              <a:t/>
            </a:r>
            <a:br>
              <a:rPr lang="en-GB" sz="3300" b="1" dirty="0">
                <a:solidFill>
                  <a:srgbClr val="92C316"/>
                </a:solidFill>
                <a:ea typeface="ヒラギノ角ゴ Pro W3" pitchFamily="-84" charset="-128"/>
              </a:rPr>
            </a:br>
            <a:r>
              <a:rPr lang="en-GB" sz="3300" dirty="0"/>
              <a:t/>
            </a:r>
            <a:br>
              <a:rPr lang="en-GB" sz="3300" dirty="0"/>
            </a:br>
            <a:endParaRPr lang="en-US" sz="3300" b="1" dirty="0">
              <a:solidFill>
                <a:srgbClr val="92C316"/>
              </a:solidFill>
              <a:ea typeface="ヒラギノ角ゴ Pro W3" pitchFamily="-84" charset="-128"/>
            </a:endParaRPr>
          </a:p>
        </p:txBody>
      </p:sp>
      <p:sp>
        <p:nvSpPr>
          <p:cNvPr id="3"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sp>
        <p:nvSpPr>
          <p:cNvPr id="2"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48" y="5728872"/>
            <a:ext cx="1372063" cy="7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KSikka\Desktop\Test10.pn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57676" y="1835397"/>
            <a:ext cx="8228649" cy="4056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481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4" name="TextBox 3"/>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a:solidFill>
                  <a:prstClr val="white"/>
                </a:solidFill>
                <a:cs typeface="Calibri" pitchFamily="34" charset="0"/>
              </a:rPr>
              <a:t>Education Performance &amp; Information</a:t>
            </a:r>
          </a:p>
        </p:txBody>
      </p:sp>
      <p:sp>
        <p:nvSpPr>
          <p:cNvPr id="3" name="Rectangle 2"/>
          <p:cNvSpPr/>
          <p:nvPr/>
        </p:nvSpPr>
        <p:spPr>
          <a:xfrm>
            <a:off x="1" y="479040"/>
            <a:ext cx="9155116" cy="489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b="14354"/>
          <a:stretch>
            <a:fillRect/>
          </a:stretch>
        </p:blipFill>
        <p:spPr bwMode="auto">
          <a:xfrm>
            <a:off x="7542043" y="5844652"/>
            <a:ext cx="1107163" cy="5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95537" y="2379625"/>
            <a:ext cx="8759580" cy="1096593"/>
          </a:xfrm>
          <a:prstGeom prst="rect">
            <a:avLst/>
          </a:prstGeom>
          <a:noFill/>
        </p:spPr>
        <p:txBody>
          <a:bodyPr wrap="square" lIns="0" tIns="40074" rIns="0" bIns="40074" rtlCol="0" anchor="ctr" anchorCtr="0">
            <a:spAutoFit/>
          </a:bodyPr>
          <a:lstStyle/>
          <a:p>
            <a:r>
              <a:rPr lang="en-GB" sz="4000" b="1" dirty="0" smtClean="0">
                <a:ln>
                  <a:solidFill>
                    <a:srgbClr val="2C4C24"/>
                  </a:solidFill>
                </a:ln>
                <a:solidFill>
                  <a:srgbClr val="2C4C24"/>
                </a:solidFill>
                <a:cs typeface="Calibri" pitchFamily="34" charset="0"/>
              </a:rPr>
              <a:t>Funding Game</a:t>
            </a:r>
          </a:p>
          <a:p>
            <a:r>
              <a:rPr lang="en-GB" sz="2600" b="1" dirty="0" smtClean="0">
                <a:ln>
                  <a:solidFill>
                    <a:srgbClr val="2C4C24"/>
                  </a:solidFill>
                </a:ln>
                <a:solidFill>
                  <a:srgbClr val="2C4C24"/>
                </a:solidFill>
                <a:cs typeface="Calibri" pitchFamily="34" charset="0"/>
              </a:rPr>
              <a:t>Jo Bell, </a:t>
            </a:r>
            <a:r>
              <a:rPr lang="en-GB" sz="2600" b="1" dirty="0">
                <a:ln>
                  <a:solidFill>
                    <a:srgbClr val="2C4C24"/>
                  </a:solidFill>
                </a:ln>
                <a:solidFill>
                  <a:srgbClr val="2C4C24"/>
                </a:solidFill>
                <a:cs typeface="Calibri" pitchFamily="34" charset="0"/>
              </a:rPr>
              <a:t>Education Performance &amp; Information Team</a:t>
            </a:r>
            <a:endParaRPr lang="en-GB" sz="1400" b="1" dirty="0">
              <a:solidFill>
                <a:schemeClr val="bg1"/>
              </a:solidFill>
              <a:cs typeface="Calibri" pitchFamily="34" charset="0"/>
            </a:endParaRPr>
          </a:p>
        </p:txBody>
      </p:sp>
      <p:sp>
        <p:nvSpPr>
          <p:cNvPr id="8" name="TextBox 7"/>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Tree>
    <p:extLst>
      <p:ext uri="{BB962C8B-B14F-4D97-AF65-F5344CB8AC3E}">
        <p14:creationId xmlns:p14="http://schemas.microsoft.com/office/powerpoint/2010/main" val="29356296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22818" y="0"/>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241112" y="476672"/>
            <a:ext cx="8661775" cy="576064"/>
          </a:xfrm>
        </p:spPr>
        <p:txBody>
          <a:bodyPr>
            <a:noAutofit/>
          </a:bodyPr>
          <a:lstStyle/>
          <a:p>
            <a:pPr algn="l"/>
            <a:r>
              <a:rPr lang="en-US" altLang="en-US" sz="3500" b="1" cap="all" dirty="0" smtClean="0">
                <a:solidFill>
                  <a:srgbClr val="92C316"/>
                </a:solidFill>
                <a:ea typeface="ヒラギノ角ゴ Pro W3" pitchFamily="-84" charset="-128"/>
              </a:rPr>
              <a:t>School census FUNDING</a:t>
            </a:r>
            <a:endParaRPr lang="en-US" altLang="en-US" sz="3500" b="1" cap="all" dirty="0">
              <a:solidFill>
                <a:srgbClr val="92C316"/>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2" name="Rectangle 1"/>
          <p:cNvSpPr/>
          <p:nvPr/>
        </p:nvSpPr>
        <p:spPr>
          <a:xfrm>
            <a:off x="170736" y="764704"/>
            <a:ext cx="8802528" cy="3077766"/>
          </a:xfrm>
          <a:prstGeom prst="rect">
            <a:avLst/>
          </a:prstGeom>
        </p:spPr>
        <p:txBody>
          <a:bodyPr wrap="square">
            <a:spAutoFit/>
          </a:bodyPr>
          <a:lstStyle/>
          <a:p>
            <a:pPr marL="457200" indent="-457200">
              <a:buFont typeface="Arial" panose="020B0604020202020204" pitchFamily="34" charset="0"/>
              <a:buChar char="•"/>
            </a:pPr>
            <a:endParaRPr lang="en-GB" sz="2600" dirty="0" smtClean="0"/>
          </a:p>
          <a:p>
            <a:r>
              <a:rPr lang="en-GB" sz="2800" dirty="0" smtClean="0"/>
              <a:t>A </a:t>
            </a:r>
            <a:r>
              <a:rPr lang="en-GB" sz="2800" b="1" dirty="0">
                <a:solidFill>
                  <a:schemeClr val="tx2"/>
                </a:solidFill>
              </a:rPr>
              <a:t>[used for funding] </a:t>
            </a:r>
            <a:r>
              <a:rPr lang="en-GB" sz="2800" dirty="0" smtClean="0"/>
              <a:t>marker has been added in the </a:t>
            </a:r>
            <a:r>
              <a:rPr lang="en-GB" sz="2800" dirty="0" err="1" smtClean="0"/>
              <a:t>DfE’s</a:t>
            </a:r>
            <a:r>
              <a:rPr lang="en-GB" sz="2800" dirty="0" smtClean="0"/>
              <a:t> School Census guidance against data items that contribute to funding calculations</a:t>
            </a:r>
          </a:p>
          <a:p>
            <a:endParaRPr lang="en-GB" sz="2800" dirty="0"/>
          </a:p>
          <a:p>
            <a:r>
              <a:rPr lang="en-GB" sz="2800" dirty="0" smtClean="0"/>
              <a:t>Do you already know which are used…?</a:t>
            </a:r>
            <a:endParaRPr lang="en-GB" sz="2800" dirty="0"/>
          </a:p>
          <a:p>
            <a:r>
              <a:rPr lang="en-GB" sz="2800" b="1" dirty="0"/>
              <a:t> </a:t>
            </a:r>
            <a:endParaRPr lang="en-GB" sz="2800" dirty="0"/>
          </a:p>
        </p:txBody>
      </p:sp>
    </p:spTree>
    <p:extLst>
      <p:ext uri="{BB962C8B-B14F-4D97-AF65-F5344CB8AC3E}">
        <p14:creationId xmlns:p14="http://schemas.microsoft.com/office/powerpoint/2010/main" val="25238117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22818" y="0"/>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241112" y="476672"/>
            <a:ext cx="8661775" cy="576064"/>
          </a:xfrm>
        </p:spPr>
        <p:txBody>
          <a:bodyPr>
            <a:noAutofit/>
          </a:bodyPr>
          <a:lstStyle/>
          <a:p>
            <a:pPr algn="l"/>
            <a:r>
              <a:rPr lang="en-US" altLang="en-US" sz="3500" b="1" cap="all" dirty="0" smtClean="0">
                <a:solidFill>
                  <a:srgbClr val="92C316"/>
                </a:solidFill>
                <a:ea typeface="ヒラギノ角ゴ Pro W3" pitchFamily="-84" charset="-128"/>
              </a:rPr>
              <a:t>School census FUNDING</a:t>
            </a:r>
            <a:endParaRPr lang="en-US" altLang="en-US" sz="3500" b="1" cap="all" dirty="0">
              <a:solidFill>
                <a:srgbClr val="92C316"/>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 name="Rectangle 2"/>
          <p:cNvSpPr/>
          <p:nvPr/>
        </p:nvSpPr>
        <p:spPr>
          <a:xfrm>
            <a:off x="105931" y="1052736"/>
            <a:ext cx="4178037" cy="4320480"/>
          </a:xfrm>
          <a:prstGeom prst="rect">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76761" y="1052736"/>
            <a:ext cx="3753192" cy="523220"/>
          </a:xfrm>
          <a:prstGeom prst="rect">
            <a:avLst/>
          </a:prstGeom>
        </p:spPr>
        <p:txBody>
          <a:bodyPr wrap="square">
            <a:spAutoFit/>
          </a:bodyPr>
          <a:lstStyle/>
          <a:p>
            <a:r>
              <a:rPr lang="en-GB" sz="2800" b="1" dirty="0"/>
              <a:t> </a:t>
            </a:r>
            <a:r>
              <a:rPr lang="en-GB" sz="2800" b="1" dirty="0" smtClean="0"/>
              <a:t>Yes</a:t>
            </a:r>
            <a:endParaRPr lang="en-GB" sz="2800" dirty="0"/>
          </a:p>
        </p:txBody>
      </p:sp>
      <p:sp>
        <p:nvSpPr>
          <p:cNvPr id="10" name="Rectangle 9"/>
          <p:cNvSpPr/>
          <p:nvPr/>
        </p:nvSpPr>
        <p:spPr>
          <a:xfrm>
            <a:off x="4608251" y="1052736"/>
            <a:ext cx="4178037" cy="4320480"/>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608251" y="1071574"/>
            <a:ext cx="3753192" cy="954107"/>
          </a:xfrm>
          <a:prstGeom prst="rect">
            <a:avLst/>
          </a:prstGeom>
        </p:spPr>
        <p:txBody>
          <a:bodyPr wrap="square">
            <a:spAutoFit/>
          </a:bodyPr>
          <a:lstStyle/>
          <a:p>
            <a:r>
              <a:rPr lang="en-GB" sz="2800" b="1" dirty="0"/>
              <a:t>No</a:t>
            </a:r>
          </a:p>
          <a:p>
            <a:r>
              <a:rPr lang="en-GB" sz="2800" b="1" dirty="0"/>
              <a:t> </a:t>
            </a:r>
            <a:endParaRPr lang="en-GB" sz="2800" dirty="0"/>
          </a:p>
        </p:txBody>
      </p:sp>
      <p:sp>
        <p:nvSpPr>
          <p:cNvPr id="4" name="TextBox 3"/>
          <p:cNvSpPr txBox="1"/>
          <p:nvPr/>
        </p:nvSpPr>
        <p:spPr>
          <a:xfrm>
            <a:off x="384543" y="1575956"/>
            <a:ext cx="3891183" cy="400110"/>
          </a:xfrm>
          <a:prstGeom prst="rect">
            <a:avLst/>
          </a:prstGeom>
          <a:noFill/>
        </p:spPr>
        <p:txBody>
          <a:bodyPr wrap="square" rtlCol="0">
            <a:spAutoFit/>
          </a:bodyPr>
          <a:lstStyle/>
          <a:p>
            <a:r>
              <a:rPr lang="en-GB" sz="2000" dirty="0" smtClean="0"/>
              <a:t>Pupil Date of Birth</a:t>
            </a:r>
            <a:endParaRPr lang="en-GB" sz="2000" dirty="0"/>
          </a:p>
        </p:txBody>
      </p:sp>
      <p:sp>
        <p:nvSpPr>
          <p:cNvPr id="5" name="TextBox 4"/>
          <p:cNvSpPr txBox="1"/>
          <p:nvPr/>
        </p:nvSpPr>
        <p:spPr>
          <a:xfrm>
            <a:off x="390762" y="2092786"/>
            <a:ext cx="3171103" cy="400110"/>
          </a:xfrm>
          <a:prstGeom prst="rect">
            <a:avLst/>
          </a:prstGeom>
          <a:noFill/>
        </p:spPr>
        <p:txBody>
          <a:bodyPr wrap="square" rtlCol="0">
            <a:spAutoFit/>
          </a:bodyPr>
          <a:lstStyle/>
          <a:p>
            <a:r>
              <a:rPr lang="en-GB" sz="2000" dirty="0" smtClean="0"/>
              <a:t>Free School Meal Eligibility</a:t>
            </a:r>
            <a:endParaRPr lang="en-GB" sz="2000" dirty="0"/>
          </a:p>
        </p:txBody>
      </p:sp>
      <p:sp>
        <p:nvSpPr>
          <p:cNvPr id="6" name="TextBox 5"/>
          <p:cNvSpPr txBox="1"/>
          <p:nvPr/>
        </p:nvSpPr>
        <p:spPr>
          <a:xfrm>
            <a:off x="389927" y="2619363"/>
            <a:ext cx="2448272" cy="400110"/>
          </a:xfrm>
          <a:prstGeom prst="rect">
            <a:avLst/>
          </a:prstGeom>
          <a:noFill/>
        </p:spPr>
        <p:txBody>
          <a:bodyPr wrap="square" rtlCol="0">
            <a:spAutoFit/>
          </a:bodyPr>
          <a:lstStyle/>
          <a:p>
            <a:r>
              <a:rPr lang="en-GB" sz="2000" dirty="0" smtClean="0"/>
              <a:t>Pupil Address</a:t>
            </a:r>
            <a:endParaRPr lang="en-GB" sz="2000" dirty="0"/>
          </a:p>
        </p:txBody>
      </p:sp>
      <p:sp>
        <p:nvSpPr>
          <p:cNvPr id="7" name="TextBox 6"/>
          <p:cNvSpPr txBox="1"/>
          <p:nvPr/>
        </p:nvSpPr>
        <p:spPr>
          <a:xfrm>
            <a:off x="390762" y="3718048"/>
            <a:ext cx="3706775" cy="400110"/>
          </a:xfrm>
          <a:prstGeom prst="rect">
            <a:avLst/>
          </a:prstGeom>
          <a:noFill/>
        </p:spPr>
        <p:txBody>
          <a:bodyPr wrap="square" rtlCol="0">
            <a:spAutoFit/>
          </a:bodyPr>
          <a:lstStyle/>
          <a:p>
            <a:r>
              <a:rPr lang="en-GB" sz="2000" dirty="0" smtClean="0"/>
              <a:t>Post-Looked After Arrangements</a:t>
            </a:r>
            <a:endParaRPr lang="en-GB" sz="2000" dirty="0"/>
          </a:p>
        </p:txBody>
      </p:sp>
      <p:sp>
        <p:nvSpPr>
          <p:cNvPr id="9" name="TextBox 8"/>
          <p:cNvSpPr txBox="1"/>
          <p:nvPr/>
        </p:nvSpPr>
        <p:spPr>
          <a:xfrm>
            <a:off x="361169" y="3115811"/>
            <a:ext cx="3384376" cy="400110"/>
          </a:xfrm>
          <a:prstGeom prst="rect">
            <a:avLst/>
          </a:prstGeom>
          <a:noFill/>
        </p:spPr>
        <p:txBody>
          <a:bodyPr wrap="square" rtlCol="0">
            <a:spAutoFit/>
          </a:bodyPr>
          <a:lstStyle/>
          <a:p>
            <a:r>
              <a:rPr lang="en-GB" sz="2000" dirty="0" smtClean="0"/>
              <a:t>Language Code</a:t>
            </a:r>
            <a:endParaRPr lang="en-GB" sz="2000" dirty="0"/>
          </a:p>
        </p:txBody>
      </p:sp>
      <p:sp>
        <p:nvSpPr>
          <p:cNvPr id="11" name="TextBox 10"/>
          <p:cNvSpPr txBox="1"/>
          <p:nvPr/>
        </p:nvSpPr>
        <p:spPr>
          <a:xfrm>
            <a:off x="176760" y="4208912"/>
            <a:ext cx="4098965" cy="400110"/>
          </a:xfrm>
          <a:prstGeom prst="rect">
            <a:avLst/>
          </a:prstGeom>
          <a:noFill/>
        </p:spPr>
        <p:txBody>
          <a:bodyPr wrap="square" rtlCol="0">
            <a:spAutoFit/>
          </a:bodyPr>
          <a:lstStyle/>
          <a:p>
            <a:r>
              <a:rPr lang="en-GB" sz="2000" dirty="0" smtClean="0"/>
              <a:t>Member of SEN Resourced Provision</a:t>
            </a:r>
            <a:endParaRPr lang="en-GB" sz="2000" dirty="0"/>
          </a:p>
        </p:txBody>
      </p:sp>
      <p:sp>
        <p:nvSpPr>
          <p:cNvPr id="12" name="TextBox 11"/>
          <p:cNvSpPr txBox="1"/>
          <p:nvPr/>
        </p:nvSpPr>
        <p:spPr>
          <a:xfrm>
            <a:off x="4788024" y="1575956"/>
            <a:ext cx="2736304" cy="400110"/>
          </a:xfrm>
          <a:prstGeom prst="rect">
            <a:avLst/>
          </a:prstGeom>
          <a:noFill/>
        </p:spPr>
        <p:txBody>
          <a:bodyPr wrap="square" rtlCol="0">
            <a:spAutoFit/>
          </a:bodyPr>
          <a:lstStyle/>
          <a:p>
            <a:r>
              <a:rPr lang="en-GB" sz="2000" dirty="0" smtClean="0"/>
              <a:t>Pupil Gender</a:t>
            </a:r>
            <a:endParaRPr lang="en-GB" sz="2000" dirty="0"/>
          </a:p>
        </p:txBody>
      </p:sp>
      <p:sp>
        <p:nvSpPr>
          <p:cNvPr id="13" name="TextBox 12"/>
          <p:cNvSpPr txBox="1"/>
          <p:nvPr/>
        </p:nvSpPr>
        <p:spPr>
          <a:xfrm>
            <a:off x="4788024" y="2025681"/>
            <a:ext cx="1909245" cy="400110"/>
          </a:xfrm>
          <a:prstGeom prst="rect">
            <a:avLst/>
          </a:prstGeom>
          <a:noFill/>
        </p:spPr>
        <p:txBody>
          <a:bodyPr wrap="square" rtlCol="0">
            <a:spAutoFit/>
          </a:bodyPr>
          <a:lstStyle/>
          <a:p>
            <a:r>
              <a:rPr lang="en-GB" sz="2000" dirty="0" smtClean="0"/>
              <a:t>Class Size</a:t>
            </a:r>
            <a:endParaRPr lang="en-GB" sz="2000" dirty="0"/>
          </a:p>
        </p:txBody>
      </p:sp>
      <p:sp>
        <p:nvSpPr>
          <p:cNvPr id="14" name="TextBox 13"/>
          <p:cNvSpPr txBox="1"/>
          <p:nvPr/>
        </p:nvSpPr>
        <p:spPr>
          <a:xfrm>
            <a:off x="4788024" y="2492896"/>
            <a:ext cx="2088232" cy="400110"/>
          </a:xfrm>
          <a:prstGeom prst="rect">
            <a:avLst/>
          </a:prstGeom>
          <a:noFill/>
        </p:spPr>
        <p:txBody>
          <a:bodyPr wrap="square" rtlCol="0">
            <a:spAutoFit/>
          </a:bodyPr>
          <a:lstStyle/>
          <a:p>
            <a:r>
              <a:rPr lang="en-GB" sz="2000" dirty="0" smtClean="0"/>
              <a:t>Pupil Surname</a:t>
            </a:r>
            <a:endParaRPr lang="en-GB" sz="2000" dirty="0"/>
          </a:p>
        </p:txBody>
      </p:sp>
      <p:sp>
        <p:nvSpPr>
          <p:cNvPr id="15" name="TextBox 14"/>
          <p:cNvSpPr txBox="1"/>
          <p:nvPr/>
        </p:nvSpPr>
        <p:spPr>
          <a:xfrm>
            <a:off x="4877517" y="2996952"/>
            <a:ext cx="1909245" cy="400110"/>
          </a:xfrm>
          <a:prstGeom prst="rect">
            <a:avLst/>
          </a:prstGeom>
          <a:noFill/>
        </p:spPr>
        <p:txBody>
          <a:bodyPr wrap="square" rtlCol="0">
            <a:spAutoFit/>
          </a:bodyPr>
          <a:lstStyle/>
          <a:p>
            <a:r>
              <a:rPr lang="en-GB" sz="2000" dirty="0" smtClean="0"/>
              <a:t>Ethnicity</a:t>
            </a:r>
            <a:endParaRPr lang="en-GB" sz="2000" dirty="0"/>
          </a:p>
        </p:txBody>
      </p:sp>
      <p:sp>
        <p:nvSpPr>
          <p:cNvPr id="16" name="TextBox 15"/>
          <p:cNvSpPr txBox="1"/>
          <p:nvPr/>
        </p:nvSpPr>
        <p:spPr>
          <a:xfrm>
            <a:off x="4866147" y="3477935"/>
            <a:ext cx="3338510" cy="400110"/>
          </a:xfrm>
          <a:prstGeom prst="rect">
            <a:avLst/>
          </a:prstGeom>
          <a:noFill/>
        </p:spPr>
        <p:txBody>
          <a:bodyPr wrap="square" rtlCol="0">
            <a:spAutoFit/>
          </a:bodyPr>
          <a:lstStyle/>
          <a:p>
            <a:r>
              <a:rPr lang="en-GB" sz="2000" dirty="0" smtClean="0"/>
              <a:t>In Care (not in Census!)</a:t>
            </a:r>
            <a:endParaRPr lang="en-GB" sz="2000" dirty="0"/>
          </a:p>
        </p:txBody>
      </p:sp>
      <p:sp>
        <p:nvSpPr>
          <p:cNvPr id="17" name="TextBox 16"/>
          <p:cNvSpPr txBox="1"/>
          <p:nvPr/>
        </p:nvSpPr>
        <p:spPr>
          <a:xfrm>
            <a:off x="4905898" y="4005064"/>
            <a:ext cx="2160240" cy="400110"/>
          </a:xfrm>
          <a:prstGeom prst="rect">
            <a:avLst/>
          </a:prstGeom>
          <a:noFill/>
        </p:spPr>
        <p:txBody>
          <a:bodyPr wrap="square" rtlCol="0">
            <a:spAutoFit/>
          </a:bodyPr>
          <a:lstStyle/>
          <a:p>
            <a:r>
              <a:rPr lang="en-GB" sz="2000" dirty="0" smtClean="0"/>
              <a:t>SEN Provision</a:t>
            </a:r>
            <a:endParaRPr lang="en-GB" sz="2000" dirty="0"/>
          </a:p>
        </p:txBody>
      </p:sp>
      <p:sp>
        <p:nvSpPr>
          <p:cNvPr id="18" name="TextBox 17"/>
          <p:cNvSpPr txBox="1"/>
          <p:nvPr/>
        </p:nvSpPr>
        <p:spPr>
          <a:xfrm>
            <a:off x="4905898" y="4518412"/>
            <a:ext cx="2160240" cy="400110"/>
          </a:xfrm>
          <a:prstGeom prst="rect">
            <a:avLst/>
          </a:prstGeom>
          <a:noFill/>
        </p:spPr>
        <p:txBody>
          <a:bodyPr wrap="square" rtlCol="0">
            <a:spAutoFit/>
          </a:bodyPr>
          <a:lstStyle/>
          <a:p>
            <a:r>
              <a:rPr lang="en-GB" sz="2000" dirty="0" smtClean="0"/>
              <a:t>Exclusion</a:t>
            </a:r>
            <a:endParaRPr lang="en-GB" sz="2000" dirty="0"/>
          </a:p>
        </p:txBody>
      </p:sp>
      <p:sp>
        <p:nvSpPr>
          <p:cNvPr id="19" name="TextBox 18"/>
          <p:cNvSpPr txBox="1"/>
          <p:nvPr/>
        </p:nvSpPr>
        <p:spPr>
          <a:xfrm>
            <a:off x="361169" y="4721536"/>
            <a:ext cx="2053124" cy="400110"/>
          </a:xfrm>
          <a:prstGeom prst="rect">
            <a:avLst/>
          </a:prstGeom>
          <a:noFill/>
        </p:spPr>
        <p:txBody>
          <a:bodyPr wrap="square" rtlCol="0">
            <a:spAutoFit/>
          </a:bodyPr>
          <a:lstStyle/>
          <a:p>
            <a:r>
              <a:rPr lang="en-GB" sz="2000" dirty="0" smtClean="0"/>
              <a:t>Enrolment Status</a:t>
            </a:r>
            <a:endParaRPr lang="en-GB" sz="2000" dirty="0"/>
          </a:p>
        </p:txBody>
      </p:sp>
      <p:sp>
        <p:nvSpPr>
          <p:cNvPr id="21" name="TextBox 20"/>
          <p:cNvSpPr txBox="1"/>
          <p:nvPr/>
        </p:nvSpPr>
        <p:spPr>
          <a:xfrm>
            <a:off x="161960" y="5545134"/>
            <a:ext cx="8624328" cy="1015663"/>
          </a:xfrm>
          <a:prstGeom prst="rect">
            <a:avLst/>
          </a:prstGeom>
          <a:noFill/>
        </p:spPr>
        <p:txBody>
          <a:bodyPr wrap="square" rtlCol="0">
            <a:spAutoFit/>
          </a:bodyPr>
          <a:lstStyle/>
          <a:p>
            <a:pPr marL="342900" indent="-342900">
              <a:buFont typeface="Arial" panose="020B0604020202020204" pitchFamily="34" charset="0"/>
              <a:buChar char="•"/>
            </a:pPr>
            <a:r>
              <a:rPr lang="en-GB" sz="2000" dirty="0" smtClean="0"/>
              <a:t>These are just some examples – see the DfE guidance for more information</a:t>
            </a:r>
          </a:p>
          <a:p>
            <a:pPr marL="342900" indent="-342900">
              <a:buFont typeface="Arial" panose="020B0604020202020204" pitchFamily="34" charset="0"/>
              <a:buChar char="•"/>
            </a:pPr>
            <a:r>
              <a:rPr lang="en-GB" sz="2000" dirty="0" smtClean="0"/>
              <a:t>Just because something isn’t used for funding, doesn’t mean it is not important</a:t>
            </a:r>
            <a:endParaRPr lang="en-GB" sz="2000" dirty="0"/>
          </a:p>
        </p:txBody>
      </p:sp>
    </p:spTree>
    <p:extLst>
      <p:ext uri="{BB962C8B-B14F-4D97-AF65-F5344CB8AC3E}">
        <p14:creationId xmlns:p14="http://schemas.microsoft.com/office/powerpoint/2010/main" val="196307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ppt_x"/>
                                          </p:val>
                                        </p:tav>
                                        <p:tav tm="100000">
                                          <p:val>
                                            <p:strVal val="#ppt_x"/>
                                          </p:val>
                                        </p:tav>
                                      </p:tavLst>
                                    </p:anim>
                                    <p:anim calcmode="lin" valueType="num">
                                      <p:cBhvr additive="base">
                                        <p:cTn id="5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down)">
                                      <p:cBhvr>
                                        <p:cTn id="65" dur="580">
                                          <p:stCondLst>
                                            <p:cond delay="0"/>
                                          </p:stCondLst>
                                        </p:cTn>
                                        <p:tgtEl>
                                          <p:spTgt spid="15"/>
                                        </p:tgtEl>
                                      </p:cBhvr>
                                    </p:animEffect>
                                    <p:anim calcmode="lin" valueType="num">
                                      <p:cBhvr>
                                        <p:cTn id="6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1" dur="26">
                                          <p:stCondLst>
                                            <p:cond delay="650"/>
                                          </p:stCondLst>
                                        </p:cTn>
                                        <p:tgtEl>
                                          <p:spTgt spid="15"/>
                                        </p:tgtEl>
                                      </p:cBhvr>
                                      <p:to x="100000" y="60000"/>
                                    </p:animScale>
                                    <p:animScale>
                                      <p:cBhvr>
                                        <p:cTn id="72" dur="166" decel="50000">
                                          <p:stCondLst>
                                            <p:cond delay="676"/>
                                          </p:stCondLst>
                                        </p:cTn>
                                        <p:tgtEl>
                                          <p:spTgt spid="15"/>
                                        </p:tgtEl>
                                      </p:cBhvr>
                                      <p:to x="100000" y="100000"/>
                                    </p:animScale>
                                    <p:animScale>
                                      <p:cBhvr>
                                        <p:cTn id="73" dur="26">
                                          <p:stCondLst>
                                            <p:cond delay="1312"/>
                                          </p:stCondLst>
                                        </p:cTn>
                                        <p:tgtEl>
                                          <p:spTgt spid="15"/>
                                        </p:tgtEl>
                                      </p:cBhvr>
                                      <p:to x="100000" y="80000"/>
                                    </p:animScale>
                                    <p:animScale>
                                      <p:cBhvr>
                                        <p:cTn id="74" dur="166" decel="50000">
                                          <p:stCondLst>
                                            <p:cond delay="1338"/>
                                          </p:stCondLst>
                                        </p:cTn>
                                        <p:tgtEl>
                                          <p:spTgt spid="15"/>
                                        </p:tgtEl>
                                      </p:cBhvr>
                                      <p:to x="100000" y="100000"/>
                                    </p:animScale>
                                    <p:animScale>
                                      <p:cBhvr>
                                        <p:cTn id="75" dur="26">
                                          <p:stCondLst>
                                            <p:cond delay="1642"/>
                                          </p:stCondLst>
                                        </p:cTn>
                                        <p:tgtEl>
                                          <p:spTgt spid="15"/>
                                        </p:tgtEl>
                                      </p:cBhvr>
                                      <p:to x="100000" y="90000"/>
                                    </p:animScale>
                                    <p:animScale>
                                      <p:cBhvr>
                                        <p:cTn id="76" dur="166" decel="50000">
                                          <p:stCondLst>
                                            <p:cond delay="1668"/>
                                          </p:stCondLst>
                                        </p:cTn>
                                        <p:tgtEl>
                                          <p:spTgt spid="15"/>
                                        </p:tgtEl>
                                      </p:cBhvr>
                                      <p:to x="100000" y="100000"/>
                                    </p:animScale>
                                    <p:animScale>
                                      <p:cBhvr>
                                        <p:cTn id="77" dur="26">
                                          <p:stCondLst>
                                            <p:cond delay="1808"/>
                                          </p:stCondLst>
                                        </p:cTn>
                                        <p:tgtEl>
                                          <p:spTgt spid="15"/>
                                        </p:tgtEl>
                                      </p:cBhvr>
                                      <p:to x="100000" y="95000"/>
                                    </p:animScale>
                                    <p:animScale>
                                      <p:cBhvr>
                                        <p:cTn id="78" dur="166" decel="50000">
                                          <p:stCondLst>
                                            <p:cond delay="1834"/>
                                          </p:stCondLst>
                                        </p:cTn>
                                        <p:tgtEl>
                                          <p:spTgt spid="15"/>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barn(inVertical)">
                                      <p:cBhvr>
                                        <p:cTn id="92" dur="500"/>
                                        <p:tgtEl>
                                          <p:spTgt spid="18"/>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1000"/>
                                        <p:tgtEl>
                                          <p:spTgt spid="21"/>
                                        </p:tgtEl>
                                      </p:cBhvr>
                                    </p:animEffect>
                                    <p:anim calcmode="lin" valueType="num">
                                      <p:cBhvr>
                                        <p:cTn id="98" dur="1000" fill="hold"/>
                                        <p:tgtEl>
                                          <p:spTgt spid="21"/>
                                        </p:tgtEl>
                                        <p:attrNameLst>
                                          <p:attrName>ppt_x</p:attrName>
                                        </p:attrNameLst>
                                      </p:cBhvr>
                                      <p:tavLst>
                                        <p:tav tm="0">
                                          <p:val>
                                            <p:strVal val="#ppt_x"/>
                                          </p:val>
                                        </p:tav>
                                        <p:tav tm="100000">
                                          <p:val>
                                            <p:strVal val="#ppt_x"/>
                                          </p:val>
                                        </p:tav>
                                      </p:tavLst>
                                    </p:anim>
                                    <p:anim calcmode="lin" valueType="num">
                                      <p:cBhvr>
                                        <p:cTn id="9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1" grpId="0"/>
      <p:bldP spid="12" grpId="0"/>
      <p:bldP spid="13" grpId="0"/>
      <p:bldP spid="14" grpId="0"/>
      <p:bldP spid="15" grpId="0"/>
      <p:bldP spid="16" grpId="0"/>
      <p:bldP spid="17" grpId="0"/>
      <p:bldP spid="18" grpId="0"/>
      <p:bldP spid="19" grpId="0"/>
      <p:bldP spid="2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4" name="TextBox 3"/>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a:solidFill>
                  <a:prstClr val="white"/>
                </a:solidFill>
                <a:cs typeface="Calibri" pitchFamily="34" charset="0"/>
              </a:rPr>
              <a:t>Education Performance &amp; Information</a:t>
            </a:r>
          </a:p>
        </p:txBody>
      </p:sp>
      <p:sp>
        <p:nvSpPr>
          <p:cNvPr id="3" name="Rectangle 2"/>
          <p:cNvSpPr/>
          <p:nvPr/>
        </p:nvSpPr>
        <p:spPr>
          <a:xfrm>
            <a:off x="1" y="479040"/>
            <a:ext cx="9155116" cy="489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b="14354"/>
          <a:stretch>
            <a:fillRect/>
          </a:stretch>
        </p:blipFill>
        <p:spPr bwMode="auto">
          <a:xfrm>
            <a:off x="7542043" y="5844652"/>
            <a:ext cx="1107163" cy="5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86367" y="2471958"/>
            <a:ext cx="7274172" cy="911927"/>
          </a:xfrm>
          <a:prstGeom prst="rect">
            <a:avLst/>
          </a:prstGeom>
          <a:noFill/>
        </p:spPr>
        <p:txBody>
          <a:bodyPr wrap="square" lIns="0" tIns="40074" rIns="0" bIns="40074" rtlCol="0" anchor="ctr" anchorCtr="0">
            <a:spAutoFit/>
          </a:bodyPr>
          <a:lstStyle/>
          <a:p>
            <a:r>
              <a:rPr lang="en-GB" sz="4000" b="1" dirty="0" smtClean="0">
                <a:ln>
                  <a:solidFill>
                    <a:srgbClr val="2C4C24"/>
                  </a:solidFill>
                </a:ln>
                <a:solidFill>
                  <a:srgbClr val="2C4C24"/>
                </a:solidFill>
                <a:cs typeface="Calibri" pitchFamily="34" charset="0"/>
              </a:rPr>
              <a:t>Questions / Comments?</a:t>
            </a:r>
          </a:p>
          <a:p>
            <a:endParaRPr lang="en-GB" sz="1400" b="1" dirty="0">
              <a:solidFill>
                <a:schemeClr val="bg1"/>
              </a:solidFill>
              <a:cs typeface="Calibri" pitchFamily="34" charset="0"/>
            </a:endParaRPr>
          </a:p>
        </p:txBody>
      </p:sp>
      <p:sp>
        <p:nvSpPr>
          <p:cNvPr id="8" name="TextBox 7"/>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Tree>
    <p:extLst>
      <p:ext uri="{BB962C8B-B14F-4D97-AF65-F5344CB8AC3E}">
        <p14:creationId xmlns:p14="http://schemas.microsoft.com/office/powerpoint/2010/main" val="10409072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4" name="TextBox 3"/>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a:solidFill>
                  <a:prstClr val="white"/>
                </a:solidFill>
                <a:cs typeface="Calibri" pitchFamily="34" charset="0"/>
              </a:rPr>
              <a:t>Education Performance &amp; Information</a:t>
            </a:r>
          </a:p>
        </p:txBody>
      </p:sp>
      <p:sp>
        <p:nvSpPr>
          <p:cNvPr id="3" name="Rectangle 2"/>
          <p:cNvSpPr/>
          <p:nvPr/>
        </p:nvSpPr>
        <p:spPr>
          <a:xfrm>
            <a:off x="1" y="479040"/>
            <a:ext cx="9155116" cy="489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b="14354"/>
          <a:stretch>
            <a:fillRect/>
          </a:stretch>
        </p:blipFill>
        <p:spPr bwMode="auto">
          <a:xfrm>
            <a:off x="7542043" y="5844652"/>
            <a:ext cx="1107163" cy="5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95537" y="2379625"/>
            <a:ext cx="8759580" cy="1096593"/>
          </a:xfrm>
          <a:prstGeom prst="rect">
            <a:avLst/>
          </a:prstGeom>
          <a:noFill/>
        </p:spPr>
        <p:txBody>
          <a:bodyPr wrap="square" lIns="0" tIns="40074" rIns="0" bIns="40074" rtlCol="0" anchor="ctr" anchorCtr="0">
            <a:spAutoFit/>
          </a:bodyPr>
          <a:lstStyle/>
          <a:p>
            <a:r>
              <a:rPr lang="en-GB" sz="4000" b="1" dirty="0" smtClean="0">
                <a:ln>
                  <a:solidFill>
                    <a:srgbClr val="2C4C24"/>
                  </a:solidFill>
                </a:ln>
                <a:solidFill>
                  <a:srgbClr val="2C4C24"/>
                </a:solidFill>
                <a:cs typeface="Calibri" pitchFamily="34" charset="0"/>
              </a:rPr>
              <a:t>School Workforce Census </a:t>
            </a:r>
          </a:p>
          <a:p>
            <a:r>
              <a:rPr lang="en-GB" sz="2600" b="1" dirty="0" smtClean="0">
                <a:ln>
                  <a:solidFill>
                    <a:srgbClr val="2C4C24"/>
                  </a:solidFill>
                </a:ln>
                <a:solidFill>
                  <a:srgbClr val="2C4C24"/>
                </a:solidFill>
                <a:cs typeface="Calibri" pitchFamily="34" charset="0"/>
              </a:rPr>
              <a:t>Louise Jelks, </a:t>
            </a:r>
            <a:r>
              <a:rPr lang="en-GB" sz="2600" b="1" dirty="0">
                <a:ln>
                  <a:solidFill>
                    <a:srgbClr val="2C4C24"/>
                  </a:solidFill>
                </a:ln>
                <a:solidFill>
                  <a:srgbClr val="2C4C24"/>
                </a:solidFill>
                <a:cs typeface="Calibri" pitchFamily="34" charset="0"/>
              </a:rPr>
              <a:t>Education Performance &amp; Information Team</a:t>
            </a:r>
            <a:endParaRPr lang="en-GB" sz="1400" b="1" dirty="0">
              <a:solidFill>
                <a:schemeClr val="bg1"/>
              </a:solidFill>
              <a:cs typeface="Calibri" pitchFamily="34" charset="0"/>
            </a:endParaRPr>
          </a:p>
        </p:txBody>
      </p:sp>
      <p:sp>
        <p:nvSpPr>
          <p:cNvPr id="8" name="TextBox 7"/>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Tree>
    <p:extLst>
      <p:ext uri="{BB962C8B-B14F-4D97-AF65-F5344CB8AC3E}">
        <p14:creationId xmlns:p14="http://schemas.microsoft.com/office/powerpoint/2010/main" val="29356296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22818" y="0"/>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241112" y="476672"/>
            <a:ext cx="8661775" cy="576064"/>
          </a:xfrm>
        </p:spPr>
        <p:txBody>
          <a:bodyPr>
            <a:noAutofit/>
          </a:bodyPr>
          <a:lstStyle/>
          <a:p>
            <a:pPr algn="l"/>
            <a:r>
              <a:rPr lang="en-US" altLang="en-US" sz="3500" b="1" cap="all" dirty="0" smtClean="0">
                <a:solidFill>
                  <a:srgbClr val="92C316"/>
                </a:solidFill>
                <a:ea typeface="ヒラギノ角ゴ Pro W3" pitchFamily="-84" charset="-128"/>
              </a:rPr>
              <a:t>School Workforce census</a:t>
            </a:r>
            <a:endParaRPr lang="en-US" altLang="en-US" sz="3500" b="1" cap="all" dirty="0">
              <a:solidFill>
                <a:srgbClr val="92C316"/>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2" name="Rectangle 1"/>
          <p:cNvSpPr/>
          <p:nvPr/>
        </p:nvSpPr>
        <p:spPr>
          <a:xfrm>
            <a:off x="170736" y="764704"/>
            <a:ext cx="8802528" cy="5663089"/>
          </a:xfrm>
          <a:prstGeom prst="rect">
            <a:avLst/>
          </a:prstGeom>
        </p:spPr>
        <p:txBody>
          <a:bodyPr wrap="square">
            <a:spAutoFit/>
          </a:bodyPr>
          <a:lstStyle/>
          <a:p>
            <a:pPr marL="457200" indent="-457200">
              <a:buFont typeface="Arial" panose="020B0604020202020204" pitchFamily="34" charset="0"/>
              <a:buChar char="•"/>
            </a:pPr>
            <a:endParaRPr lang="en-GB" sz="2600" dirty="0" smtClean="0"/>
          </a:p>
          <a:p>
            <a:r>
              <a:rPr lang="en-GB" sz="2800" b="1" dirty="0" smtClean="0"/>
              <a:t>Changes </a:t>
            </a:r>
            <a:r>
              <a:rPr lang="en-GB" sz="2800" b="1" dirty="0"/>
              <a:t>for 2017</a:t>
            </a:r>
            <a:endParaRPr lang="en-GB" sz="2800" dirty="0"/>
          </a:p>
          <a:p>
            <a:pPr marL="457200" lvl="0" indent="-457200">
              <a:buFont typeface="Arial" panose="020B0604020202020204" pitchFamily="34" charset="0"/>
              <a:buChar char="•"/>
            </a:pPr>
            <a:r>
              <a:rPr lang="en-GB" sz="2800" dirty="0"/>
              <a:t>Only minor textual changes have been made to the School Workforce 2017 specification</a:t>
            </a:r>
          </a:p>
          <a:p>
            <a:r>
              <a:rPr lang="en-GB" sz="2800" b="1" dirty="0"/>
              <a:t> </a:t>
            </a:r>
            <a:endParaRPr lang="en-GB" sz="2800" dirty="0"/>
          </a:p>
          <a:p>
            <a:r>
              <a:rPr lang="en-GB" sz="2800" b="1" dirty="0"/>
              <a:t>Common Errors and Queries</a:t>
            </a:r>
            <a:endParaRPr lang="en-GB" sz="2800" dirty="0"/>
          </a:p>
          <a:p>
            <a:pPr marL="457200" lvl="0" indent="-457200">
              <a:buFont typeface="Arial" panose="020B0604020202020204" pitchFamily="34" charset="0"/>
              <a:buChar char="•"/>
            </a:pPr>
            <a:r>
              <a:rPr lang="en-GB" sz="2800" dirty="0"/>
              <a:t>Staff with no contract information</a:t>
            </a:r>
          </a:p>
          <a:p>
            <a:pPr marL="457200" lvl="0" indent="-457200">
              <a:buFont typeface="Arial" panose="020B0604020202020204" pitchFamily="34" charset="0"/>
              <a:buChar char="•"/>
            </a:pPr>
            <a:r>
              <a:rPr lang="en-GB" sz="2800" dirty="0"/>
              <a:t>Teachers with no teacher reference number</a:t>
            </a:r>
          </a:p>
          <a:p>
            <a:pPr marL="457200" lvl="0" indent="-457200">
              <a:buFont typeface="Arial" panose="020B0604020202020204" pitchFamily="34" charset="0"/>
              <a:buChar char="•"/>
            </a:pPr>
            <a:r>
              <a:rPr lang="en-GB" sz="2800" dirty="0"/>
              <a:t>Qualification not recorded for teachers: </a:t>
            </a:r>
            <a:r>
              <a:rPr lang="en-GB" sz="2800" b="1" dirty="0"/>
              <a:t>first degrees </a:t>
            </a:r>
            <a:r>
              <a:rPr lang="en-GB" sz="2800" b="1" u="sng" dirty="0"/>
              <a:t>and</a:t>
            </a:r>
            <a:r>
              <a:rPr lang="en-GB" sz="2800" b="1" dirty="0"/>
              <a:t> teacher qualifications</a:t>
            </a:r>
            <a:endParaRPr lang="en-GB" sz="2800" dirty="0"/>
          </a:p>
          <a:p>
            <a:pPr marL="457200" lvl="0" indent="-457200">
              <a:buFont typeface="Arial" panose="020B0604020202020204" pitchFamily="34" charset="0"/>
              <a:buChar char="•"/>
            </a:pPr>
            <a:r>
              <a:rPr lang="en-GB" sz="2800" dirty="0"/>
              <a:t>Missing additional payments</a:t>
            </a:r>
          </a:p>
          <a:p>
            <a:pPr marL="457200" lvl="0" indent="-457200">
              <a:buFont typeface="Arial" panose="020B0604020202020204" pitchFamily="34" charset="0"/>
              <a:buChar char="•"/>
            </a:pPr>
            <a:r>
              <a:rPr lang="en-GB" sz="2800" dirty="0"/>
              <a:t>Missing absences or overlapping dates</a:t>
            </a:r>
          </a:p>
          <a:p>
            <a:r>
              <a:rPr lang="en-GB" sz="2800" b="1" dirty="0"/>
              <a:t> </a:t>
            </a:r>
            <a:endParaRPr lang="en-GB" sz="2800" dirty="0"/>
          </a:p>
        </p:txBody>
      </p:sp>
    </p:spTree>
    <p:extLst>
      <p:ext uri="{BB962C8B-B14F-4D97-AF65-F5344CB8AC3E}">
        <p14:creationId xmlns:p14="http://schemas.microsoft.com/office/powerpoint/2010/main" val="11494768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22818" y="0"/>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241112" y="476672"/>
            <a:ext cx="8661775" cy="576064"/>
          </a:xfrm>
        </p:spPr>
        <p:txBody>
          <a:bodyPr>
            <a:noAutofit/>
          </a:bodyPr>
          <a:lstStyle/>
          <a:p>
            <a:pPr algn="l"/>
            <a:r>
              <a:rPr lang="en-GB" sz="3500" b="1" cap="all" dirty="0">
                <a:solidFill>
                  <a:srgbClr val="92C316"/>
                </a:solidFill>
                <a:ea typeface="ヒラギノ角ゴ Pro W3" pitchFamily="-84" charset="-128"/>
              </a:rPr>
              <a:t>Recommend Regularly </a:t>
            </a:r>
            <a:r>
              <a:rPr lang="en-GB" sz="3500" b="1" cap="all" dirty="0" smtClean="0">
                <a:solidFill>
                  <a:srgbClr val="92C316"/>
                </a:solidFill>
                <a:ea typeface="ヒラギノ角ゴ Pro W3" pitchFamily="-84" charset="-128"/>
              </a:rPr>
              <a:t>Update</a:t>
            </a:r>
            <a:endParaRPr lang="en-US" altLang="en-US" sz="3500" b="1" cap="all" dirty="0">
              <a:solidFill>
                <a:srgbClr val="92C316"/>
              </a:solidFill>
              <a:ea typeface="ヒラギノ角ゴ Pro W3" pitchFamily="-84" charset="-128"/>
            </a:endParaRPr>
          </a:p>
        </p:txBody>
      </p:sp>
      <p:sp>
        <p:nvSpPr>
          <p:cNvPr id="4101" name="Subtitle 2"/>
          <p:cNvSpPr>
            <a:spLocks noGrp="1"/>
          </p:cNvSpPr>
          <p:nvPr>
            <p:ph type="subTitle" idx="1"/>
          </p:nvPr>
        </p:nvSpPr>
        <p:spPr>
          <a:xfrm>
            <a:off x="-39384" y="692696"/>
            <a:ext cx="9183384" cy="1154516"/>
          </a:xfrm>
        </p:spPr>
        <p:txBody>
          <a:bodyPr>
            <a:noAutofit/>
          </a:bodyPr>
          <a:lstStyle/>
          <a:p>
            <a:pPr marL="435622" lvl="1" algn="l">
              <a:defRPr/>
            </a:pPr>
            <a:endParaRPr lang="en-US" altLang="en-US" sz="20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000" dirty="0">
              <a:solidFill>
                <a:srgbClr val="05583A"/>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2" name="Rectangle 1"/>
          <p:cNvSpPr/>
          <p:nvPr/>
        </p:nvSpPr>
        <p:spPr>
          <a:xfrm>
            <a:off x="170736" y="764704"/>
            <a:ext cx="8802528" cy="3724096"/>
          </a:xfrm>
          <a:prstGeom prst="rect">
            <a:avLst/>
          </a:prstGeom>
        </p:spPr>
        <p:txBody>
          <a:bodyPr wrap="square">
            <a:spAutoFit/>
          </a:bodyPr>
          <a:lstStyle/>
          <a:p>
            <a:pPr marL="457200" indent="-457200">
              <a:buFont typeface="Arial" panose="020B0604020202020204" pitchFamily="34" charset="0"/>
              <a:buChar char="•"/>
            </a:pPr>
            <a:endParaRPr lang="en-GB" sz="2600" dirty="0" smtClean="0"/>
          </a:p>
          <a:p>
            <a:pPr marL="457200" lvl="0" indent="-457200">
              <a:buFont typeface="Arial" panose="020B0604020202020204" pitchFamily="34" charset="0"/>
              <a:buChar char="•"/>
            </a:pPr>
            <a:r>
              <a:rPr lang="en-GB" sz="3000" dirty="0" smtClean="0"/>
              <a:t>Absences</a:t>
            </a:r>
            <a:endParaRPr lang="en-GB" sz="3000" dirty="0"/>
          </a:p>
          <a:p>
            <a:pPr marL="457200" lvl="0" indent="-457200">
              <a:buFont typeface="Arial" panose="020B0604020202020204" pitchFamily="34" charset="0"/>
              <a:buChar char="•"/>
            </a:pPr>
            <a:r>
              <a:rPr lang="en-GB" sz="3000" dirty="0"/>
              <a:t>Contracts</a:t>
            </a:r>
          </a:p>
          <a:p>
            <a:pPr marL="457200" lvl="0" indent="-457200">
              <a:buFont typeface="Arial" panose="020B0604020202020204" pitchFamily="34" charset="0"/>
              <a:buChar char="•"/>
            </a:pPr>
            <a:r>
              <a:rPr lang="en-GB" sz="3000" dirty="0"/>
              <a:t>Pay - including additional payments</a:t>
            </a:r>
          </a:p>
          <a:p>
            <a:pPr marL="457200" lvl="0" indent="-457200">
              <a:buFont typeface="Arial" panose="020B0604020202020204" pitchFamily="34" charset="0"/>
              <a:buChar char="•"/>
            </a:pPr>
            <a:r>
              <a:rPr lang="en-GB" sz="3000" dirty="0"/>
              <a:t>Destinations and Origins</a:t>
            </a:r>
          </a:p>
          <a:p>
            <a:pPr marL="457200" lvl="0" indent="-457200">
              <a:buFont typeface="Arial" panose="020B0604020202020204" pitchFamily="34" charset="0"/>
              <a:buChar char="•"/>
            </a:pPr>
            <a:r>
              <a:rPr lang="en-GB" sz="3000" dirty="0"/>
              <a:t>Qualifications</a:t>
            </a:r>
          </a:p>
          <a:p>
            <a:pPr marL="457200" lvl="0" indent="-457200">
              <a:buFont typeface="Arial" panose="020B0604020202020204" pitchFamily="34" charset="0"/>
              <a:buChar char="•"/>
            </a:pPr>
            <a:r>
              <a:rPr lang="en-GB" sz="3000" dirty="0"/>
              <a:t>Personal details - including NI for agency teachers there for over 28 days</a:t>
            </a:r>
          </a:p>
        </p:txBody>
      </p:sp>
    </p:spTree>
    <p:extLst>
      <p:ext uri="{BB962C8B-B14F-4D97-AF65-F5344CB8AC3E}">
        <p14:creationId xmlns:p14="http://schemas.microsoft.com/office/powerpoint/2010/main" val="11494768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4" name="TextBox 3"/>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a:solidFill>
                  <a:prstClr val="white"/>
                </a:solidFill>
                <a:cs typeface="Calibri" pitchFamily="34" charset="0"/>
              </a:rPr>
              <a:t>Education Performance &amp; Information</a:t>
            </a:r>
          </a:p>
        </p:txBody>
      </p:sp>
      <p:sp>
        <p:nvSpPr>
          <p:cNvPr id="3" name="Rectangle 2"/>
          <p:cNvSpPr/>
          <p:nvPr/>
        </p:nvSpPr>
        <p:spPr>
          <a:xfrm>
            <a:off x="1" y="479040"/>
            <a:ext cx="9155116" cy="489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b="14354"/>
          <a:stretch>
            <a:fillRect/>
          </a:stretch>
        </p:blipFill>
        <p:spPr bwMode="auto">
          <a:xfrm>
            <a:off x="7542043" y="5844652"/>
            <a:ext cx="1107163" cy="5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86367" y="2471958"/>
            <a:ext cx="7274172" cy="911927"/>
          </a:xfrm>
          <a:prstGeom prst="rect">
            <a:avLst/>
          </a:prstGeom>
          <a:noFill/>
        </p:spPr>
        <p:txBody>
          <a:bodyPr wrap="square" lIns="0" tIns="40074" rIns="0" bIns="40074" rtlCol="0" anchor="ctr" anchorCtr="0">
            <a:spAutoFit/>
          </a:bodyPr>
          <a:lstStyle/>
          <a:p>
            <a:r>
              <a:rPr lang="en-GB" sz="4000" b="1" dirty="0" smtClean="0">
                <a:ln>
                  <a:solidFill>
                    <a:srgbClr val="2C4C24"/>
                  </a:solidFill>
                </a:ln>
                <a:solidFill>
                  <a:srgbClr val="2C4C24"/>
                </a:solidFill>
                <a:cs typeface="Calibri" pitchFamily="34" charset="0"/>
              </a:rPr>
              <a:t>Questions / Comments?</a:t>
            </a:r>
          </a:p>
          <a:p>
            <a:endParaRPr lang="en-GB" sz="1400" b="1" dirty="0">
              <a:solidFill>
                <a:schemeClr val="bg1"/>
              </a:solidFill>
              <a:cs typeface="Calibri" pitchFamily="34" charset="0"/>
            </a:endParaRPr>
          </a:p>
        </p:txBody>
      </p:sp>
      <p:sp>
        <p:nvSpPr>
          <p:cNvPr id="8" name="TextBox 7"/>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Tree>
    <p:extLst>
      <p:ext uri="{BB962C8B-B14F-4D97-AF65-F5344CB8AC3E}">
        <p14:creationId xmlns:p14="http://schemas.microsoft.com/office/powerpoint/2010/main" val="10409072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4" name="TextBox 3"/>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a:solidFill>
                  <a:prstClr val="white"/>
                </a:solidFill>
                <a:cs typeface="Calibri" pitchFamily="34" charset="0"/>
              </a:rPr>
              <a:t>Education Performance &amp; Information</a:t>
            </a:r>
          </a:p>
        </p:txBody>
      </p:sp>
      <p:sp>
        <p:nvSpPr>
          <p:cNvPr id="3" name="Rectangle 2"/>
          <p:cNvSpPr/>
          <p:nvPr/>
        </p:nvSpPr>
        <p:spPr>
          <a:xfrm>
            <a:off x="1" y="479040"/>
            <a:ext cx="9155116" cy="489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b="14354"/>
          <a:stretch>
            <a:fillRect/>
          </a:stretch>
        </p:blipFill>
        <p:spPr bwMode="auto">
          <a:xfrm>
            <a:off x="7542043" y="5844652"/>
            <a:ext cx="1107163" cy="5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95537" y="2379625"/>
            <a:ext cx="8759580" cy="1096593"/>
          </a:xfrm>
          <a:prstGeom prst="rect">
            <a:avLst/>
          </a:prstGeom>
          <a:noFill/>
        </p:spPr>
        <p:txBody>
          <a:bodyPr wrap="square" lIns="0" tIns="40074" rIns="0" bIns="40074" rtlCol="0" anchor="ctr" anchorCtr="0">
            <a:spAutoFit/>
          </a:bodyPr>
          <a:lstStyle/>
          <a:p>
            <a:r>
              <a:rPr lang="en-GB" sz="4000" b="1" dirty="0" smtClean="0">
                <a:ln>
                  <a:solidFill>
                    <a:srgbClr val="2C4C24"/>
                  </a:solidFill>
                </a:ln>
                <a:solidFill>
                  <a:srgbClr val="2C4C24"/>
                </a:solidFill>
                <a:cs typeface="Calibri" pitchFamily="34" charset="0"/>
              </a:rPr>
              <a:t>Exclusions Data</a:t>
            </a:r>
          </a:p>
          <a:p>
            <a:r>
              <a:rPr lang="en-GB" sz="2600" b="1" dirty="0" smtClean="0">
                <a:ln>
                  <a:solidFill>
                    <a:srgbClr val="2C4C24"/>
                  </a:solidFill>
                </a:ln>
                <a:solidFill>
                  <a:srgbClr val="2C4C24"/>
                </a:solidFill>
                <a:cs typeface="Calibri" pitchFamily="34" charset="0"/>
              </a:rPr>
              <a:t>Jason </a:t>
            </a:r>
            <a:r>
              <a:rPr lang="en-GB" sz="2600" b="1" dirty="0" err="1" smtClean="0">
                <a:ln>
                  <a:solidFill>
                    <a:srgbClr val="2C4C24"/>
                  </a:solidFill>
                </a:ln>
                <a:solidFill>
                  <a:srgbClr val="2C4C24"/>
                </a:solidFill>
                <a:cs typeface="Calibri" pitchFamily="34" charset="0"/>
              </a:rPr>
              <a:t>Thirley</a:t>
            </a:r>
            <a:r>
              <a:rPr lang="en-GB" sz="2600" b="1" dirty="0" smtClean="0">
                <a:ln>
                  <a:solidFill>
                    <a:srgbClr val="2C4C24"/>
                  </a:solidFill>
                </a:ln>
                <a:solidFill>
                  <a:srgbClr val="2C4C24"/>
                </a:solidFill>
                <a:cs typeface="Calibri" pitchFamily="34" charset="0"/>
              </a:rPr>
              <a:t>, </a:t>
            </a:r>
            <a:r>
              <a:rPr lang="en-GB" sz="2600" b="1" dirty="0">
                <a:ln>
                  <a:solidFill>
                    <a:srgbClr val="2C4C24"/>
                  </a:solidFill>
                </a:ln>
                <a:solidFill>
                  <a:srgbClr val="2C4C24"/>
                </a:solidFill>
                <a:cs typeface="Calibri" pitchFamily="34" charset="0"/>
              </a:rPr>
              <a:t>Education Performance &amp; Information Team</a:t>
            </a:r>
            <a:endParaRPr lang="en-GB" sz="1400" b="1" dirty="0">
              <a:solidFill>
                <a:schemeClr val="bg1"/>
              </a:solidFill>
              <a:cs typeface="Calibri" pitchFamily="34" charset="0"/>
            </a:endParaRPr>
          </a:p>
        </p:txBody>
      </p:sp>
      <p:sp>
        <p:nvSpPr>
          <p:cNvPr id="8" name="TextBox 7"/>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Tree>
    <p:extLst>
      <p:ext uri="{BB962C8B-B14F-4D97-AF65-F5344CB8AC3E}">
        <p14:creationId xmlns:p14="http://schemas.microsoft.com/office/powerpoint/2010/main" val="293562960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22818" y="0"/>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241112" y="476672"/>
            <a:ext cx="8661775" cy="576064"/>
          </a:xfrm>
        </p:spPr>
        <p:txBody>
          <a:bodyPr>
            <a:noAutofit/>
          </a:bodyPr>
          <a:lstStyle/>
          <a:p>
            <a:pPr algn="l"/>
            <a:r>
              <a:rPr lang="en-US" altLang="en-US" sz="3500" b="1" cap="all" dirty="0" smtClean="0">
                <a:solidFill>
                  <a:srgbClr val="92C316"/>
                </a:solidFill>
                <a:ea typeface="ヒラギノ角ゴ Pro W3" pitchFamily="-84" charset="-128"/>
              </a:rPr>
              <a:t>Exclusions Data</a:t>
            </a:r>
            <a:endParaRPr lang="en-US" altLang="en-US" sz="3500" b="1" cap="all" dirty="0">
              <a:solidFill>
                <a:srgbClr val="92C316"/>
              </a:solidFill>
              <a:ea typeface="ヒラギノ角ゴ Pro W3" pitchFamily="-84" charset="-128"/>
            </a:endParaRPr>
          </a:p>
        </p:txBody>
      </p:sp>
      <p:sp>
        <p:nvSpPr>
          <p:cNvPr id="4101" name="Subtitle 2"/>
          <p:cNvSpPr>
            <a:spLocks noGrp="1"/>
          </p:cNvSpPr>
          <p:nvPr>
            <p:ph type="subTitle" idx="1"/>
          </p:nvPr>
        </p:nvSpPr>
        <p:spPr>
          <a:xfrm>
            <a:off x="-39384" y="692696"/>
            <a:ext cx="9183384" cy="1154516"/>
          </a:xfrm>
        </p:spPr>
        <p:txBody>
          <a:bodyPr>
            <a:noAutofit/>
          </a:bodyPr>
          <a:lstStyle/>
          <a:p>
            <a:pPr marL="435622" lvl="1" algn="l">
              <a:defRPr/>
            </a:pPr>
            <a:endParaRPr lang="en-US" altLang="en-US" sz="20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000" dirty="0">
              <a:solidFill>
                <a:srgbClr val="05583A"/>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2" name="Rectangle 1"/>
          <p:cNvSpPr/>
          <p:nvPr/>
        </p:nvSpPr>
        <p:spPr>
          <a:xfrm>
            <a:off x="170736" y="980728"/>
            <a:ext cx="8802528" cy="5878532"/>
          </a:xfrm>
          <a:prstGeom prst="rect">
            <a:avLst/>
          </a:prstGeom>
          <a:solidFill>
            <a:schemeClr val="bg1"/>
          </a:solidFill>
        </p:spPr>
        <p:txBody>
          <a:bodyPr wrap="square">
            <a:spAutoFit/>
          </a:bodyPr>
          <a:lstStyle/>
          <a:p>
            <a:pPr marL="457200" indent="-457200">
              <a:buFont typeface="Arial" panose="020B0604020202020204" pitchFamily="34" charset="0"/>
              <a:buChar char="•"/>
            </a:pPr>
            <a:r>
              <a:rPr lang="en-GB" sz="2900" dirty="0" smtClean="0"/>
              <a:t>A </a:t>
            </a:r>
            <a:r>
              <a:rPr lang="en-GB" sz="2900" dirty="0"/>
              <a:t>data issue concerning Exclusions Data being reported to LBWF has come to light in recent </a:t>
            </a:r>
            <a:r>
              <a:rPr lang="en-GB" sz="2900" dirty="0" smtClean="0"/>
              <a:t>months</a:t>
            </a:r>
          </a:p>
          <a:p>
            <a:pPr marL="457200" indent="-457200">
              <a:buFont typeface="Arial" panose="020B0604020202020204" pitchFamily="34" charset="0"/>
              <a:buChar char="•"/>
            </a:pPr>
            <a:r>
              <a:rPr lang="en-GB" sz="2900" dirty="0" smtClean="0"/>
              <a:t>This </a:t>
            </a:r>
            <a:r>
              <a:rPr lang="en-GB" sz="2900" dirty="0"/>
              <a:t>has been caused when an exclusion is created and subsequently appealed or </a:t>
            </a:r>
            <a:r>
              <a:rPr lang="en-GB" sz="2900" dirty="0" smtClean="0"/>
              <a:t>dropped</a:t>
            </a:r>
            <a:endParaRPr lang="en-GB" sz="2900" dirty="0"/>
          </a:p>
          <a:p>
            <a:pPr marL="457200" indent="-457200">
              <a:buFont typeface="Arial" panose="020B0604020202020204" pitchFamily="34" charset="0"/>
              <a:buChar char="•"/>
            </a:pPr>
            <a:r>
              <a:rPr lang="en-GB" sz="2900" dirty="0"/>
              <a:t>If the exclusion is created on SIMS this is transferred through B2B to Capita ONE at LBWF.  If the exclusion is appealed or dropped, some Schools are </a:t>
            </a:r>
            <a:r>
              <a:rPr lang="en-GB" sz="2900" i="1" dirty="0"/>
              <a:t>deleting</a:t>
            </a:r>
            <a:r>
              <a:rPr lang="en-GB" sz="2900" dirty="0"/>
              <a:t> the exclusion from SIMS instead of withdrawing or </a:t>
            </a:r>
            <a:r>
              <a:rPr lang="en-GB" sz="2900" dirty="0" smtClean="0"/>
              <a:t>reinstating</a:t>
            </a:r>
            <a:endParaRPr lang="en-GB" sz="2900" dirty="0"/>
          </a:p>
          <a:p>
            <a:pPr marL="457200" indent="-457200">
              <a:buFont typeface="Arial" panose="020B0604020202020204" pitchFamily="34" charset="0"/>
              <a:buChar char="•"/>
            </a:pPr>
            <a:r>
              <a:rPr lang="en-GB" sz="2900" dirty="0"/>
              <a:t>When the exclusion is deleted in SIMS there is no automatic process in B2B to delete the exclusion and </a:t>
            </a:r>
            <a:r>
              <a:rPr lang="en-GB" sz="2900" dirty="0" smtClean="0"/>
              <a:t>these </a:t>
            </a:r>
            <a:r>
              <a:rPr lang="en-GB" sz="2900" dirty="0"/>
              <a:t>stay as </a:t>
            </a:r>
            <a:r>
              <a:rPr lang="en-GB" sz="2900" dirty="0" smtClean="0"/>
              <a:t>‘ghost’ </a:t>
            </a:r>
            <a:r>
              <a:rPr lang="en-GB" sz="2900" dirty="0"/>
              <a:t>exclusions on Capita </a:t>
            </a:r>
            <a:r>
              <a:rPr lang="en-GB" sz="2900" dirty="0" smtClean="0"/>
              <a:t>ONE</a:t>
            </a:r>
          </a:p>
          <a:p>
            <a:pPr marL="457200" indent="-457200">
              <a:buFont typeface="Arial" panose="020B0604020202020204" pitchFamily="34" charset="0"/>
              <a:buChar char="•"/>
            </a:pPr>
            <a:endParaRPr lang="en-GB" sz="2800" dirty="0"/>
          </a:p>
        </p:txBody>
      </p:sp>
    </p:spTree>
    <p:extLst>
      <p:ext uri="{BB962C8B-B14F-4D97-AF65-F5344CB8AC3E}">
        <p14:creationId xmlns:p14="http://schemas.microsoft.com/office/powerpoint/2010/main" val="26624326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015667 TEMP PAG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9144000" cy="68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p:txBody>
          <a:bodyPr>
            <a:normAutofit fontScale="90000"/>
          </a:bodyPr>
          <a:lstStyle/>
          <a:p>
            <a:pPr algn="l" eaLnBrk="1" hangingPunct="1"/>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GB" sz="3300" b="1" dirty="0">
                <a:solidFill>
                  <a:srgbClr val="92C316"/>
                </a:solidFill>
                <a:ea typeface="ヒラギノ角ゴ Pro W3" pitchFamily="-84" charset="-128"/>
              </a:rPr>
              <a:t>Early Years Provider HUB (30 hours checker) </a:t>
            </a:r>
            <a:br>
              <a:rPr lang="en-GB" sz="3300" b="1" dirty="0">
                <a:solidFill>
                  <a:srgbClr val="92C316"/>
                </a:solidFill>
                <a:ea typeface="ヒラギノ角ゴ Pro W3" pitchFamily="-84" charset="-128"/>
              </a:rPr>
            </a:br>
            <a:r>
              <a:rPr lang="en-GB" sz="3300" dirty="0"/>
              <a:t/>
            </a:r>
            <a:br>
              <a:rPr lang="en-GB" sz="3300" dirty="0"/>
            </a:br>
            <a:endParaRPr lang="en-US" sz="3300" b="1" dirty="0">
              <a:solidFill>
                <a:srgbClr val="92C316"/>
              </a:solidFill>
              <a:ea typeface="ヒラギノ角ゴ Pro W3" pitchFamily="-84" charset="-128"/>
            </a:endParaRPr>
          </a:p>
        </p:txBody>
      </p:sp>
      <p:sp>
        <p:nvSpPr>
          <p:cNvPr id="3"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sp>
        <p:nvSpPr>
          <p:cNvPr id="2"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48" y="5728872"/>
            <a:ext cx="1372063" cy="7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KSikka\Desktop\test2.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30588" y="1640193"/>
            <a:ext cx="8401885" cy="4088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8585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22818" y="0"/>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241112" y="476672"/>
            <a:ext cx="8661775" cy="576064"/>
          </a:xfrm>
        </p:spPr>
        <p:txBody>
          <a:bodyPr>
            <a:noAutofit/>
          </a:bodyPr>
          <a:lstStyle/>
          <a:p>
            <a:pPr algn="l"/>
            <a:r>
              <a:rPr lang="en-GB" sz="3500" b="1" cap="all" dirty="0" smtClean="0">
                <a:solidFill>
                  <a:srgbClr val="92C316"/>
                </a:solidFill>
                <a:ea typeface="ヒラギノ角ゴ Pro W3" pitchFamily="-84" charset="-128"/>
              </a:rPr>
              <a:t>Exclusions Data</a:t>
            </a:r>
            <a:endParaRPr lang="en-US" altLang="en-US" sz="3500" b="1" cap="all" dirty="0">
              <a:solidFill>
                <a:srgbClr val="92C316"/>
              </a:solidFill>
              <a:ea typeface="ヒラギノ角ゴ Pro W3" pitchFamily="-84" charset="-128"/>
            </a:endParaRPr>
          </a:p>
        </p:txBody>
      </p:sp>
      <p:sp>
        <p:nvSpPr>
          <p:cNvPr id="4101" name="Subtitle 2"/>
          <p:cNvSpPr>
            <a:spLocks noGrp="1"/>
          </p:cNvSpPr>
          <p:nvPr>
            <p:ph type="subTitle" idx="1"/>
          </p:nvPr>
        </p:nvSpPr>
        <p:spPr>
          <a:xfrm>
            <a:off x="-39384" y="692696"/>
            <a:ext cx="9183384" cy="1154516"/>
          </a:xfrm>
        </p:spPr>
        <p:txBody>
          <a:bodyPr>
            <a:noAutofit/>
          </a:bodyPr>
          <a:lstStyle/>
          <a:p>
            <a:pPr marL="435622" lvl="1" algn="l">
              <a:defRPr/>
            </a:pPr>
            <a:endParaRPr lang="en-US" altLang="en-US" sz="20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000" dirty="0">
              <a:solidFill>
                <a:srgbClr val="05583A"/>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2" name="Rectangle 1"/>
          <p:cNvSpPr/>
          <p:nvPr/>
        </p:nvSpPr>
        <p:spPr>
          <a:xfrm>
            <a:off x="170736" y="764704"/>
            <a:ext cx="8802528" cy="3447098"/>
          </a:xfrm>
          <a:prstGeom prst="rect">
            <a:avLst/>
          </a:prstGeom>
        </p:spPr>
        <p:txBody>
          <a:bodyPr wrap="square">
            <a:spAutoFit/>
          </a:bodyPr>
          <a:lstStyle/>
          <a:p>
            <a:pPr marL="457200" indent="-457200">
              <a:buFont typeface="Arial" panose="020B0604020202020204" pitchFamily="34" charset="0"/>
              <a:buChar char="•"/>
            </a:pPr>
            <a:endParaRPr lang="en-GB" sz="2600" dirty="0" smtClean="0"/>
          </a:p>
          <a:p>
            <a:pPr marL="457200" indent="-457200">
              <a:buFont typeface="Arial" panose="020B0604020202020204" pitchFamily="34" charset="0"/>
              <a:buChar char="•"/>
            </a:pPr>
            <a:r>
              <a:rPr lang="en-GB" sz="3200" dirty="0" smtClean="0"/>
              <a:t>Please could </a:t>
            </a:r>
            <a:r>
              <a:rPr lang="en-GB" sz="3200" dirty="0"/>
              <a:t>s</a:t>
            </a:r>
            <a:r>
              <a:rPr lang="en-GB" sz="3200" dirty="0" smtClean="0"/>
              <a:t>chools </a:t>
            </a:r>
            <a:r>
              <a:rPr lang="en-GB" sz="3200" dirty="0"/>
              <a:t>ensure that they are closing exclusions and </a:t>
            </a:r>
            <a:r>
              <a:rPr lang="en-GB" sz="3200" i="1" dirty="0"/>
              <a:t>not deleting </a:t>
            </a:r>
            <a:r>
              <a:rPr lang="en-GB" sz="3200" dirty="0"/>
              <a:t>them from </a:t>
            </a:r>
            <a:r>
              <a:rPr lang="en-GB" sz="3200" dirty="0" smtClean="0"/>
              <a:t>SIMS  </a:t>
            </a:r>
          </a:p>
          <a:p>
            <a:pPr marL="457200" indent="-457200">
              <a:buFont typeface="Arial" panose="020B0604020202020204" pitchFamily="34" charset="0"/>
              <a:buChar char="•"/>
            </a:pPr>
            <a:endParaRPr lang="en-GB" sz="3200" dirty="0"/>
          </a:p>
          <a:p>
            <a:pPr marL="457200" indent="-457200">
              <a:buFont typeface="Arial" panose="020B0604020202020204" pitchFamily="34" charset="0"/>
              <a:buChar char="•"/>
            </a:pPr>
            <a:r>
              <a:rPr lang="en-GB" sz="3200" dirty="0" smtClean="0"/>
              <a:t>If you </a:t>
            </a:r>
            <a:r>
              <a:rPr lang="en-GB" sz="3200" dirty="0"/>
              <a:t>do need to delete an </a:t>
            </a:r>
            <a:r>
              <a:rPr lang="en-GB" sz="3200" dirty="0" smtClean="0"/>
              <a:t>exclusion </a:t>
            </a:r>
            <a:r>
              <a:rPr lang="en-GB" sz="3200" dirty="0"/>
              <a:t>for a legitimate reason, </a:t>
            </a:r>
            <a:r>
              <a:rPr lang="en-GB" sz="3200" dirty="0" smtClean="0"/>
              <a:t>please notify us (securely) and </a:t>
            </a:r>
            <a:r>
              <a:rPr lang="en-GB" sz="3200" dirty="0"/>
              <a:t>we will update Capita ONE </a:t>
            </a:r>
            <a:r>
              <a:rPr lang="en-GB" sz="3200" dirty="0" smtClean="0"/>
              <a:t>accordingly</a:t>
            </a:r>
            <a:endParaRPr lang="en-GB" sz="3200" dirty="0"/>
          </a:p>
        </p:txBody>
      </p:sp>
    </p:spTree>
    <p:extLst>
      <p:ext uri="{BB962C8B-B14F-4D97-AF65-F5344CB8AC3E}">
        <p14:creationId xmlns:p14="http://schemas.microsoft.com/office/powerpoint/2010/main" val="19515952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4" name="TextBox 3"/>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a:solidFill>
                  <a:prstClr val="white"/>
                </a:solidFill>
                <a:cs typeface="Calibri" pitchFamily="34" charset="0"/>
              </a:rPr>
              <a:t>Education Performance &amp; Information</a:t>
            </a:r>
          </a:p>
        </p:txBody>
      </p:sp>
      <p:sp>
        <p:nvSpPr>
          <p:cNvPr id="3" name="Rectangle 2"/>
          <p:cNvSpPr/>
          <p:nvPr/>
        </p:nvSpPr>
        <p:spPr>
          <a:xfrm>
            <a:off x="1" y="479040"/>
            <a:ext cx="9155116" cy="489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b="14354"/>
          <a:stretch>
            <a:fillRect/>
          </a:stretch>
        </p:blipFill>
        <p:spPr bwMode="auto">
          <a:xfrm>
            <a:off x="7542043" y="5844652"/>
            <a:ext cx="1107163" cy="5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86367" y="2471958"/>
            <a:ext cx="7274172" cy="911927"/>
          </a:xfrm>
          <a:prstGeom prst="rect">
            <a:avLst/>
          </a:prstGeom>
          <a:noFill/>
        </p:spPr>
        <p:txBody>
          <a:bodyPr wrap="square" lIns="0" tIns="40074" rIns="0" bIns="40074" rtlCol="0" anchor="ctr" anchorCtr="0">
            <a:spAutoFit/>
          </a:bodyPr>
          <a:lstStyle/>
          <a:p>
            <a:r>
              <a:rPr lang="en-GB" sz="4000" b="1" dirty="0" smtClean="0">
                <a:ln>
                  <a:solidFill>
                    <a:srgbClr val="2C4C24"/>
                  </a:solidFill>
                </a:ln>
                <a:solidFill>
                  <a:srgbClr val="2C4C24"/>
                </a:solidFill>
                <a:cs typeface="Calibri" pitchFamily="34" charset="0"/>
              </a:rPr>
              <a:t>Questions / Comments?</a:t>
            </a:r>
          </a:p>
          <a:p>
            <a:endParaRPr lang="en-GB" sz="1400" b="1" dirty="0">
              <a:solidFill>
                <a:schemeClr val="bg1"/>
              </a:solidFill>
              <a:cs typeface="Calibri" pitchFamily="34" charset="0"/>
            </a:endParaRPr>
          </a:p>
        </p:txBody>
      </p:sp>
      <p:sp>
        <p:nvSpPr>
          <p:cNvPr id="8" name="TextBox 7"/>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Tree>
    <p:extLst>
      <p:ext uri="{BB962C8B-B14F-4D97-AF65-F5344CB8AC3E}">
        <p14:creationId xmlns:p14="http://schemas.microsoft.com/office/powerpoint/2010/main" val="10409072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4" name="TextBox 3"/>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a:solidFill>
                  <a:prstClr val="white"/>
                </a:solidFill>
                <a:cs typeface="Calibri" pitchFamily="34" charset="0"/>
              </a:rPr>
              <a:t>Education Performance &amp; Information</a:t>
            </a:r>
          </a:p>
        </p:txBody>
      </p:sp>
      <p:sp>
        <p:nvSpPr>
          <p:cNvPr id="3" name="Rectangle 2"/>
          <p:cNvSpPr/>
          <p:nvPr/>
        </p:nvSpPr>
        <p:spPr>
          <a:xfrm>
            <a:off x="1" y="479040"/>
            <a:ext cx="9155116" cy="489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b="14354"/>
          <a:stretch>
            <a:fillRect/>
          </a:stretch>
        </p:blipFill>
        <p:spPr bwMode="auto">
          <a:xfrm>
            <a:off x="7542043" y="5844652"/>
            <a:ext cx="1107163" cy="5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95537" y="2379625"/>
            <a:ext cx="8759580" cy="1096593"/>
          </a:xfrm>
          <a:prstGeom prst="rect">
            <a:avLst/>
          </a:prstGeom>
          <a:noFill/>
        </p:spPr>
        <p:txBody>
          <a:bodyPr wrap="square" lIns="0" tIns="40074" rIns="0" bIns="40074" rtlCol="0" anchor="ctr" anchorCtr="0">
            <a:spAutoFit/>
          </a:bodyPr>
          <a:lstStyle/>
          <a:p>
            <a:r>
              <a:rPr lang="en-GB" sz="4000" b="1" dirty="0" smtClean="0">
                <a:ln>
                  <a:solidFill>
                    <a:srgbClr val="2C4C24"/>
                  </a:solidFill>
                </a:ln>
                <a:solidFill>
                  <a:srgbClr val="2C4C24"/>
                </a:solidFill>
                <a:cs typeface="Calibri" pitchFamily="34" charset="0"/>
              </a:rPr>
              <a:t>Primary to Secondary Transfer Data</a:t>
            </a:r>
          </a:p>
          <a:p>
            <a:r>
              <a:rPr lang="en-GB" sz="2600" b="1" dirty="0" smtClean="0">
                <a:ln>
                  <a:solidFill>
                    <a:srgbClr val="2C4C24"/>
                  </a:solidFill>
                </a:ln>
                <a:solidFill>
                  <a:srgbClr val="2C4C24"/>
                </a:solidFill>
                <a:cs typeface="Calibri" pitchFamily="34" charset="0"/>
              </a:rPr>
              <a:t>Jo Bell, </a:t>
            </a:r>
            <a:r>
              <a:rPr lang="en-GB" sz="2600" b="1" dirty="0">
                <a:ln>
                  <a:solidFill>
                    <a:srgbClr val="2C4C24"/>
                  </a:solidFill>
                </a:ln>
                <a:solidFill>
                  <a:srgbClr val="2C4C24"/>
                </a:solidFill>
                <a:cs typeface="Calibri" pitchFamily="34" charset="0"/>
              </a:rPr>
              <a:t>Education Performance &amp; Information Team</a:t>
            </a:r>
            <a:endParaRPr lang="en-GB" sz="1400" b="1" dirty="0">
              <a:solidFill>
                <a:schemeClr val="bg1"/>
              </a:solidFill>
              <a:cs typeface="Calibri" pitchFamily="34" charset="0"/>
            </a:endParaRPr>
          </a:p>
        </p:txBody>
      </p:sp>
      <p:sp>
        <p:nvSpPr>
          <p:cNvPr id="8" name="TextBox 7"/>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Tree>
    <p:extLst>
      <p:ext uri="{BB962C8B-B14F-4D97-AF65-F5344CB8AC3E}">
        <p14:creationId xmlns:p14="http://schemas.microsoft.com/office/powerpoint/2010/main" val="29356296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22818" y="0"/>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241112" y="476672"/>
            <a:ext cx="8661775" cy="576064"/>
          </a:xfrm>
        </p:spPr>
        <p:txBody>
          <a:bodyPr>
            <a:noAutofit/>
          </a:bodyPr>
          <a:lstStyle/>
          <a:p>
            <a:pPr algn="l"/>
            <a:r>
              <a:rPr lang="en-GB" altLang="en-US" sz="3500" b="1" cap="all" dirty="0" smtClean="0">
                <a:solidFill>
                  <a:srgbClr val="92C316"/>
                </a:solidFill>
                <a:ea typeface="ヒラギノ角ゴ Pro W3" pitchFamily="-84" charset="-128"/>
              </a:rPr>
              <a:t>Pilot of new service</a:t>
            </a:r>
            <a:endParaRPr lang="en-US" altLang="en-US" sz="3500" b="1" cap="all" dirty="0">
              <a:solidFill>
                <a:srgbClr val="92C316"/>
              </a:solidFill>
              <a:ea typeface="ヒラギノ角ゴ Pro W3" pitchFamily="-84" charset="-128"/>
            </a:endParaRPr>
          </a:p>
        </p:txBody>
      </p:sp>
      <p:sp>
        <p:nvSpPr>
          <p:cNvPr id="4101" name="Subtitle 2"/>
          <p:cNvSpPr>
            <a:spLocks noGrp="1"/>
          </p:cNvSpPr>
          <p:nvPr>
            <p:ph type="subTitle" idx="1"/>
          </p:nvPr>
        </p:nvSpPr>
        <p:spPr>
          <a:xfrm>
            <a:off x="-39384" y="692696"/>
            <a:ext cx="9183384" cy="1154516"/>
          </a:xfrm>
        </p:spPr>
        <p:txBody>
          <a:bodyPr>
            <a:noAutofit/>
          </a:bodyPr>
          <a:lstStyle/>
          <a:p>
            <a:pPr marL="435622" lvl="1" algn="l">
              <a:defRPr/>
            </a:pPr>
            <a:endParaRPr lang="en-US" altLang="en-US" sz="20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000" dirty="0">
              <a:solidFill>
                <a:srgbClr val="05583A"/>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2" name="Rectangle 1"/>
          <p:cNvSpPr/>
          <p:nvPr/>
        </p:nvSpPr>
        <p:spPr>
          <a:xfrm>
            <a:off x="126764" y="1145573"/>
            <a:ext cx="8802528" cy="5693866"/>
          </a:xfrm>
          <a:prstGeom prst="rect">
            <a:avLst/>
          </a:prstGeom>
          <a:solidFill>
            <a:schemeClr val="bg1"/>
          </a:solidFill>
        </p:spPr>
        <p:txBody>
          <a:bodyPr wrap="square">
            <a:spAutoFit/>
          </a:bodyPr>
          <a:lstStyle/>
          <a:p>
            <a:pPr marL="457200" indent="-457200">
              <a:buFont typeface="Arial" panose="020B0604020202020204" pitchFamily="34" charset="0"/>
              <a:buChar char="•"/>
            </a:pPr>
            <a:r>
              <a:rPr lang="en-GB" sz="2600" dirty="0" smtClean="0"/>
              <a:t>At the end of the summer term, we sent secondary schools a new analysis of KS2 data for the new intake matched (as far as possible) to contextual factors</a:t>
            </a:r>
          </a:p>
          <a:p>
            <a:pPr marL="457200" indent="-457200">
              <a:buFont typeface="Arial" panose="020B0604020202020204" pitchFamily="34" charset="0"/>
              <a:buChar char="•"/>
            </a:pPr>
            <a:endParaRPr lang="en-GB" sz="2600" dirty="0"/>
          </a:p>
          <a:p>
            <a:pPr marL="457200" indent="-457200">
              <a:buFont typeface="Arial" panose="020B0604020202020204" pitchFamily="34" charset="0"/>
              <a:buChar char="•"/>
            </a:pPr>
            <a:endParaRPr lang="en-GB" sz="2600" dirty="0" smtClean="0"/>
          </a:p>
          <a:p>
            <a:pPr marL="457200" indent="-457200">
              <a:buFont typeface="Arial" panose="020B0604020202020204" pitchFamily="34" charset="0"/>
              <a:buChar char="•"/>
            </a:pPr>
            <a:endParaRPr lang="en-GB" sz="2600" dirty="0"/>
          </a:p>
          <a:p>
            <a:pPr marL="457200" indent="-457200">
              <a:buFont typeface="Arial" panose="020B0604020202020204" pitchFamily="34" charset="0"/>
              <a:buChar char="•"/>
            </a:pPr>
            <a:endParaRPr lang="en-GB" sz="2600" dirty="0" smtClean="0"/>
          </a:p>
          <a:p>
            <a:pPr marL="457200" indent="-457200">
              <a:buFont typeface="Arial" panose="020B0604020202020204" pitchFamily="34" charset="0"/>
              <a:buChar char="•"/>
            </a:pPr>
            <a:endParaRPr lang="en-GB" sz="2600" dirty="0"/>
          </a:p>
          <a:p>
            <a:pPr marL="457200" indent="-457200">
              <a:buFont typeface="Arial" panose="020B0604020202020204" pitchFamily="34" charset="0"/>
              <a:buChar char="•"/>
            </a:pPr>
            <a:endParaRPr lang="en-GB" sz="2600" dirty="0" smtClean="0"/>
          </a:p>
          <a:p>
            <a:pPr marL="457200" indent="-457200">
              <a:buFont typeface="Arial" panose="020B0604020202020204" pitchFamily="34" charset="0"/>
              <a:buChar char="•"/>
            </a:pPr>
            <a:endParaRPr lang="en-GB" sz="2600" dirty="0"/>
          </a:p>
          <a:p>
            <a:pPr marL="457200" indent="-457200">
              <a:buFont typeface="Arial" panose="020B0604020202020204" pitchFamily="34" charset="0"/>
              <a:buChar char="•"/>
            </a:pPr>
            <a:endParaRPr lang="en-GB" sz="2600" dirty="0" smtClean="0"/>
          </a:p>
          <a:p>
            <a:pPr marL="457200" indent="-457200">
              <a:buFont typeface="Arial" panose="020B0604020202020204" pitchFamily="34" charset="0"/>
              <a:buChar char="•"/>
            </a:pPr>
            <a:r>
              <a:rPr lang="en-GB" sz="2600" dirty="0" smtClean="0"/>
              <a:t>The idea is that schools get analysis of individuals and groups that may be under-performing before pupils arrive</a:t>
            </a:r>
            <a:endParaRPr lang="en-GB" sz="2600" dirty="0"/>
          </a:p>
          <a:p>
            <a:pPr marL="457200" indent="-457200">
              <a:buFont typeface="Arial" panose="020B0604020202020204" pitchFamily="34" charset="0"/>
              <a:buChar char="•"/>
            </a:pPr>
            <a:endParaRPr lang="en-GB" sz="2600" dirty="0" smtClean="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2423941"/>
            <a:ext cx="7933926" cy="2733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19999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22818" y="0"/>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241112" y="476672"/>
            <a:ext cx="8661775" cy="576064"/>
          </a:xfrm>
        </p:spPr>
        <p:txBody>
          <a:bodyPr>
            <a:noAutofit/>
          </a:bodyPr>
          <a:lstStyle/>
          <a:p>
            <a:pPr algn="l"/>
            <a:r>
              <a:rPr lang="en-GB" altLang="en-US" sz="3500" b="1" cap="all" dirty="0" smtClean="0">
                <a:solidFill>
                  <a:srgbClr val="92C316"/>
                </a:solidFill>
                <a:ea typeface="ヒラギノ角ゴ Pro W3" pitchFamily="-84" charset="-128"/>
              </a:rPr>
              <a:t>Pilot of new service</a:t>
            </a:r>
            <a:endParaRPr lang="en-US" altLang="en-US" sz="3500" b="1" cap="all" dirty="0">
              <a:solidFill>
                <a:srgbClr val="92C316"/>
              </a:solidFill>
              <a:ea typeface="ヒラギノ角ゴ Pro W3" pitchFamily="-84" charset="-128"/>
            </a:endParaRPr>
          </a:p>
        </p:txBody>
      </p:sp>
      <p:sp>
        <p:nvSpPr>
          <p:cNvPr id="4101" name="Subtitle 2"/>
          <p:cNvSpPr>
            <a:spLocks noGrp="1"/>
          </p:cNvSpPr>
          <p:nvPr>
            <p:ph type="subTitle" idx="1"/>
          </p:nvPr>
        </p:nvSpPr>
        <p:spPr>
          <a:xfrm>
            <a:off x="-39384" y="692696"/>
            <a:ext cx="9183384" cy="1154516"/>
          </a:xfrm>
        </p:spPr>
        <p:txBody>
          <a:bodyPr>
            <a:noAutofit/>
          </a:bodyPr>
          <a:lstStyle/>
          <a:p>
            <a:pPr marL="435622" lvl="1" algn="l">
              <a:defRPr/>
            </a:pPr>
            <a:endParaRPr lang="en-US" altLang="en-US" sz="20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500" dirty="0" smtClean="0">
              <a:solidFill>
                <a:srgbClr val="05583A"/>
              </a:solidFill>
              <a:ea typeface="ヒラギノ角ゴ Pro W3" pitchFamily="-84" charset="-128"/>
            </a:endParaRPr>
          </a:p>
          <a:p>
            <a:pPr marL="435622" lvl="1" algn="l">
              <a:defRPr/>
            </a:pPr>
            <a:endParaRPr lang="en-US" altLang="en-US" sz="2000" dirty="0">
              <a:solidFill>
                <a:srgbClr val="05583A"/>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2" name="Rectangle 1"/>
          <p:cNvSpPr/>
          <p:nvPr/>
        </p:nvSpPr>
        <p:spPr>
          <a:xfrm>
            <a:off x="170736" y="764704"/>
            <a:ext cx="8802528" cy="5539978"/>
          </a:xfrm>
          <a:prstGeom prst="rect">
            <a:avLst/>
          </a:prstGeom>
        </p:spPr>
        <p:txBody>
          <a:bodyPr wrap="square">
            <a:spAutoFit/>
          </a:bodyPr>
          <a:lstStyle/>
          <a:p>
            <a:pPr marL="457200" indent="-457200">
              <a:buFont typeface="Arial" panose="020B0604020202020204" pitchFamily="34" charset="0"/>
              <a:buChar char="•"/>
            </a:pPr>
            <a:endParaRPr lang="en-GB" sz="2600" dirty="0"/>
          </a:p>
          <a:p>
            <a:pPr marL="457200" indent="-457200">
              <a:buFont typeface="Arial" panose="020B0604020202020204" pitchFamily="34" charset="0"/>
              <a:buChar char="•"/>
            </a:pPr>
            <a:r>
              <a:rPr lang="en-GB" sz="3000" dirty="0" smtClean="0"/>
              <a:t>Was the service useful?</a:t>
            </a:r>
          </a:p>
          <a:p>
            <a:pPr marL="457200" indent="-457200">
              <a:buFont typeface="Arial" panose="020B0604020202020204" pitchFamily="34" charset="0"/>
              <a:buChar char="•"/>
            </a:pPr>
            <a:r>
              <a:rPr lang="en-GB" sz="3000" dirty="0" smtClean="0"/>
              <a:t>What would you like to change?</a:t>
            </a:r>
          </a:p>
          <a:p>
            <a:pPr marL="457200" indent="-457200">
              <a:buFont typeface="Arial" panose="020B0604020202020204" pitchFamily="34" charset="0"/>
              <a:buChar char="•"/>
            </a:pPr>
            <a:r>
              <a:rPr lang="en-GB" sz="3000" dirty="0" smtClean="0"/>
              <a:t>Would an update in September be desirable?</a:t>
            </a:r>
          </a:p>
          <a:p>
            <a:pPr marL="457200" indent="-457200">
              <a:buFont typeface="Arial" panose="020B0604020202020204" pitchFamily="34" charset="0"/>
              <a:buChar char="•"/>
            </a:pPr>
            <a:r>
              <a:rPr lang="en-GB" sz="3000" dirty="0" smtClean="0"/>
              <a:t>Would schools buy in next year?</a:t>
            </a:r>
            <a:endParaRPr lang="en-GB" sz="3000" dirty="0"/>
          </a:p>
          <a:p>
            <a:pPr marL="457200" indent="-457200">
              <a:buFont typeface="Arial" panose="020B0604020202020204" pitchFamily="34" charset="0"/>
              <a:buChar char="•"/>
            </a:pPr>
            <a:endParaRPr lang="en-GB" sz="2600" dirty="0" smtClean="0"/>
          </a:p>
          <a:p>
            <a:pPr marL="457200" indent="-457200">
              <a:buFont typeface="Arial" panose="020B0604020202020204" pitchFamily="34" charset="0"/>
              <a:buChar char="•"/>
            </a:pPr>
            <a:endParaRPr lang="en-GB" sz="2600" dirty="0"/>
          </a:p>
          <a:p>
            <a:pPr marL="457200" indent="-457200">
              <a:buFont typeface="Arial" panose="020B0604020202020204" pitchFamily="34" charset="0"/>
              <a:buChar char="•"/>
            </a:pPr>
            <a:endParaRPr lang="en-GB" sz="2600" dirty="0" smtClean="0"/>
          </a:p>
          <a:p>
            <a:pPr marL="457200" indent="-457200">
              <a:buFont typeface="Arial" panose="020B0604020202020204" pitchFamily="34" charset="0"/>
              <a:buChar char="•"/>
            </a:pPr>
            <a:endParaRPr lang="en-GB" sz="2600" dirty="0"/>
          </a:p>
          <a:p>
            <a:pPr marL="457200" indent="-457200">
              <a:buFont typeface="Arial" panose="020B0604020202020204" pitchFamily="34" charset="0"/>
              <a:buChar char="•"/>
            </a:pPr>
            <a:endParaRPr lang="en-GB" sz="2600" dirty="0" smtClean="0"/>
          </a:p>
          <a:p>
            <a:pPr marL="457200" indent="-457200">
              <a:buFont typeface="Arial" panose="020B0604020202020204" pitchFamily="34" charset="0"/>
              <a:buChar char="•"/>
            </a:pPr>
            <a:endParaRPr lang="en-GB" sz="2600" dirty="0"/>
          </a:p>
          <a:p>
            <a:pPr marL="457200" indent="-457200">
              <a:buFont typeface="Arial" panose="020B0604020202020204" pitchFamily="34" charset="0"/>
              <a:buChar char="•"/>
            </a:pPr>
            <a:endParaRPr lang="en-GB" sz="2600" dirty="0" smtClean="0"/>
          </a:p>
          <a:p>
            <a:pPr marL="457200" indent="-457200">
              <a:buFont typeface="Arial" panose="020B0604020202020204" pitchFamily="34" charset="0"/>
              <a:buChar char="•"/>
            </a:pPr>
            <a:endParaRPr lang="en-GB" sz="2600" dirty="0" smtClean="0"/>
          </a:p>
        </p:txBody>
      </p:sp>
    </p:spTree>
    <p:extLst>
      <p:ext uri="{BB962C8B-B14F-4D97-AF65-F5344CB8AC3E}">
        <p14:creationId xmlns:p14="http://schemas.microsoft.com/office/powerpoint/2010/main" val="906002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4" name="TextBox 3"/>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a:solidFill>
                  <a:prstClr val="white"/>
                </a:solidFill>
                <a:cs typeface="Calibri" pitchFamily="34" charset="0"/>
              </a:rPr>
              <a:t>Education Performance &amp; Information</a:t>
            </a:r>
          </a:p>
        </p:txBody>
      </p:sp>
      <p:sp>
        <p:nvSpPr>
          <p:cNvPr id="3" name="Rectangle 2"/>
          <p:cNvSpPr/>
          <p:nvPr/>
        </p:nvSpPr>
        <p:spPr>
          <a:xfrm>
            <a:off x="1" y="479040"/>
            <a:ext cx="9155116" cy="489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b="14354"/>
          <a:stretch>
            <a:fillRect/>
          </a:stretch>
        </p:blipFill>
        <p:spPr bwMode="auto">
          <a:xfrm>
            <a:off x="7542043" y="5844652"/>
            <a:ext cx="1107163" cy="5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86367" y="2471958"/>
            <a:ext cx="7274172" cy="911927"/>
          </a:xfrm>
          <a:prstGeom prst="rect">
            <a:avLst/>
          </a:prstGeom>
          <a:noFill/>
        </p:spPr>
        <p:txBody>
          <a:bodyPr wrap="square" lIns="0" tIns="40074" rIns="0" bIns="40074" rtlCol="0" anchor="ctr" anchorCtr="0">
            <a:spAutoFit/>
          </a:bodyPr>
          <a:lstStyle/>
          <a:p>
            <a:r>
              <a:rPr lang="en-GB" sz="4000" b="1" dirty="0" smtClean="0">
                <a:ln>
                  <a:solidFill>
                    <a:srgbClr val="2C4C24"/>
                  </a:solidFill>
                </a:ln>
                <a:solidFill>
                  <a:srgbClr val="2C4C24"/>
                </a:solidFill>
                <a:cs typeface="Calibri" pitchFamily="34" charset="0"/>
              </a:rPr>
              <a:t>Questions / Comments?</a:t>
            </a:r>
          </a:p>
          <a:p>
            <a:endParaRPr lang="en-GB" sz="1400" b="1" dirty="0">
              <a:solidFill>
                <a:schemeClr val="bg1"/>
              </a:solidFill>
              <a:cs typeface="Calibri" pitchFamily="34" charset="0"/>
            </a:endParaRPr>
          </a:p>
        </p:txBody>
      </p:sp>
      <p:sp>
        <p:nvSpPr>
          <p:cNvPr id="8" name="TextBox 7"/>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Tree>
    <p:extLst>
      <p:ext uri="{BB962C8B-B14F-4D97-AF65-F5344CB8AC3E}">
        <p14:creationId xmlns:p14="http://schemas.microsoft.com/office/powerpoint/2010/main" val="10409072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4" name="TextBox 3"/>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a:solidFill>
                  <a:prstClr val="white"/>
                </a:solidFill>
                <a:cs typeface="Calibri" pitchFamily="34" charset="0"/>
              </a:rPr>
              <a:t>Education Performance &amp; Information</a:t>
            </a:r>
          </a:p>
        </p:txBody>
      </p:sp>
      <p:sp>
        <p:nvSpPr>
          <p:cNvPr id="3" name="Rectangle 2"/>
          <p:cNvSpPr/>
          <p:nvPr/>
        </p:nvSpPr>
        <p:spPr>
          <a:xfrm>
            <a:off x="1" y="479040"/>
            <a:ext cx="9155116" cy="489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b="14354"/>
          <a:stretch>
            <a:fillRect/>
          </a:stretch>
        </p:blipFill>
        <p:spPr bwMode="auto">
          <a:xfrm>
            <a:off x="7542043" y="5844652"/>
            <a:ext cx="1107163" cy="5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95537" y="2379625"/>
            <a:ext cx="8759580" cy="1096593"/>
          </a:xfrm>
          <a:prstGeom prst="rect">
            <a:avLst/>
          </a:prstGeom>
          <a:noFill/>
        </p:spPr>
        <p:txBody>
          <a:bodyPr wrap="square" lIns="0" tIns="40074" rIns="0" bIns="40074" rtlCol="0" anchor="ctr" anchorCtr="0">
            <a:spAutoFit/>
          </a:bodyPr>
          <a:lstStyle/>
          <a:p>
            <a:r>
              <a:rPr lang="en-GB" sz="4000" b="1" dirty="0" smtClean="0">
                <a:ln>
                  <a:solidFill>
                    <a:srgbClr val="2C4C24"/>
                  </a:solidFill>
                </a:ln>
                <a:solidFill>
                  <a:srgbClr val="2C4C24"/>
                </a:solidFill>
                <a:cs typeface="Calibri" pitchFamily="34" charset="0"/>
              </a:rPr>
              <a:t>School Census (Secondary)</a:t>
            </a:r>
          </a:p>
          <a:p>
            <a:r>
              <a:rPr lang="en-GB" sz="2600" b="1" dirty="0" smtClean="0">
                <a:ln>
                  <a:solidFill>
                    <a:srgbClr val="2C4C24"/>
                  </a:solidFill>
                </a:ln>
                <a:solidFill>
                  <a:srgbClr val="2C4C24"/>
                </a:solidFill>
                <a:cs typeface="Calibri" pitchFamily="34" charset="0"/>
              </a:rPr>
              <a:t>Jane Xavier-Small, </a:t>
            </a:r>
            <a:r>
              <a:rPr lang="en-GB" sz="2600" b="1" dirty="0">
                <a:ln>
                  <a:solidFill>
                    <a:srgbClr val="2C4C24"/>
                  </a:solidFill>
                </a:ln>
                <a:solidFill>
                  <a:srgbClr val="2C4C24"/>
                </a:solidFill>
                <a:cs typeface="Calibri" pitchFamily="34" charset="0"/>
              </a:rPr>
              <a:t>Education Performance &amp; Information Team</a:t>
            </a:r>
            <a:endParaRPr lang="en-GB" sz="1400" b="1" dirty="0">
              <a:solidFill>
                <a:schemeClr val="bg1"/>
              </a:solidFill>
              <a:cs typeface="Calibri" pitchFamily="34" charset="0"/>
            </a:endParaRPr>
          </a:p>
        </p:txBody>
      </p:sp>
      <p:sp>
        <p:nvSpPr>
          <p:cNvPr id="8" name="TextBox 7"/>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Tree>
    <p:extLst>
      <p:ext uri="{BB962C8B-B14F-4D97-AF65-F5344CB8AC3E}">
        <p14:creationId xmlns:p14="http://schemas.microsoft.com/office/powerpoint/2010/main" val="29356296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0"/>
            <a:ext cx="9144000" cy="6849363"/>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611560" y="692696"/>
            <a:ext cx="8280920" cy="720080"/>
          </a:xfrm>
        </p:spPr>
        <p:txBody>
          <a:bodyPr>
            <a:noAutofit/>
          </a:bodyPr>
          <a:lstStyle/>
          <a:p>
            <a:pPr algn="l"/>
            <a:r>
              <a:rPr lang="en-US" altLang="en-US" sz="3600" b="1" cap="all" dirty="0">
                <a:solidFill>
                  <a:srgbClr val="92C316"/>
                </a:solidFill>
                <a:ea typeface="ヒラギノ角ゴ Pro W3" pitchFamily="-84" charset="-128"/>
              </a:rPr>
              <a:t>Secondary amendments to Summer 2017 School Census</a:t>
            </a:r>
          </a:p>
        </p:txBody>
      </p:sp>
      <p:graphicFrame>
        <p:nvGraphicFramePr>
          <p:cNvPr id="9" name="Chart 8"/>
          <p:cNvGraphicFramePr>
            <a:graphicFrameLocks noGrp="1"/>
          </p:cNvGraphicFramePr>
          <p:nvPr>
            <p:extLst>
              <p:ext uri="{D42A27DB-BD31-4B8C-83A1-F6EECF244321}">
                <p14:modId xmlns:p14="http://schemas.microsoft.com/office/powerpoint/2010/main" val="1251278674"/>
              </p:ext>
            </p:extLst>
          </p:nvPr>
        </p:nvGraphicFramePr>
        <p:xfrm>
          <a:off x="464820" y="1124744"/>
          <a:ext cx="8679180" cy="554461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28266130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27626" y="0"/>
            <a:ext cx="9144000" cy="6849363"/>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539552" y="692696"/>
            <a:ext cx="8208912" cy="576064"/>
          </a:xfrm>
        </p:spPr>
        <p:txBody>
          <a:bodyPr>
            <a:noAutofit/>
          </a:bodyPr>
          <a:lstStyle/>
          <a:p>
            <a:pPr algn="l"/>
            <a:r>
              <a:rPr lang="en-US" altLang="en-US" sz="3600" b="1" cap="all" dirty="0">
                <a:solidFill>
                  <a:srgbClr val="92C316"/>
                </a:solidFill>
                <a:ea typeface="ヒラギノ角ゴ Pro W3" pitchFamily="-84" charset="-128"/>
              </a:rPr>
              <a:t>Secondary amendments to Spring 2017 School Census</a:t>
            </a:r>
          </a:p>
        </p:txBody>
      </p:sp>
      <p:graphicFrame>
        <p:nvGraphicFramePr>
          <p:cNvPr id="10" name="Chart 9"/>
          <p:cNvGraphicFramePr>
            <a:graphicFrameLocks noGrp="1"/>
          </p:cNvGraphicFramePr>
          <p:nvPr>
            <p:extLst>
              <p:ext uri="{D42A27DB-BD31-4B8C-83A1-F6EECF244321}">
                <p14:modId xmlns:p14="http://schemas.microsoft.com/office/powerpoint/2010/main" val="711077615"/>
              </p:ext>
            </p:extLst>
          </p:nvPr>
        </p:nvGraphicFramePr>
        <p:xfrm>
          <a:off x="204784" y="836712"/>
          <a:ext cx="8679180" cy="62865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901366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142516"/>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10" name="Title 1"/>
          <p:cNvSpPr>
            <a:spLocks noGrp="1"/>
          </p:cNvSpPr>
          <p:nvPr>
            <p:ph type="ctrTitle"/>
          </p:nvPr>
        </p:nvSpPr>
        <p:spPr>
          <a:xfrm>
            <a:off x="323528" y="548680"/>
            <a:ext cx="8496944" cy="466413"/>
          </a:xfrm>
        </p:spPr>
        <p:txBody>
          <a:bodyPr>
            <a:noAutofit/>
          </a:bodyPr>
          <a:lstStyle/>
          <a:p>
            <a:pPr algn="l"/>
            <a:r>
              <a:rPr lang="en-GB" altLang="en-US" sz="3600" b="1" cap="all" dirty="0">
                <a:solidFill>
                  <a:srgbClr val="92C316"/>
                </a:solidFill>
                <a:ea typeface="ヒラギノ角ゴ Pro W3" pitchFamily="-84" charset="-128"/>
              </a:rPr>
              <a:t>Checklist for Secondary Phase pupils</a:t>
            </a:r>
            <a:endParaRPr lang="en-US" altLang="en-US" sz="3600" b="1" cap="all" dirty="0">
              <a:solidFill>
                <a:srgbClr val="92C316"/>
              </a:solidFill>
              <a:ea typeface="ヒラギノ角ゴ Pro W3" pitchFamily="-84" charset="-128"/>
            </a:endParaRPr>
          </a:p>
        </p:txBody>
      </p:sp>
      <p:sp>
        <p:nvSpPr>
          <p:cNvPr id="11" name="Subtitle 2"/>
          <p:cNvSpPr>
            <a:spLocks noGrp="1"/>
          </p:cNvSpPr>
          <p:nvPr>
            <p:ph type="subTitle" idx="1"/>
          </p:nvPr>
        </p:nvSpPr>
        <p:spPr>
          <a:xfrm>
            <a:off x="161960" y="1196752"/>
            <a:ext cx="8768894" cy="4989700"/>
          </a:xfrm>
        </p:spPr>
        <p:txBody>
          <a:bodyPr>
            <a:noAutofit/>
          </a:bodyPr>
          <a:lstStyle/>
          <a:p>
            <a:pPr lvl="0" algn="l">
              <a:spcAft>
                <a:spcPts val="0"/>
              </a:spcAft>
              <a:tabLst>
                <a:tab pos="457200" algn="l"/>
              </a:tabLst>
            </a:pPr>
            <a:endParaRPr lang="en-GB" sz="2500" dirty="0">
              <a:latin typeface="Times New Roman"/>
              <a:ea typeface="Times New Roman"/>
              <a:cs typeface="Times New Roman"/>
            </a:endParaRPr>
          </a:p>
          <a:p>
            <a:pPr marL="892822" lvl="1" indent="-457200" algn="l">
              <a:spcBef>
                <a:spcPts val="0"/>
              </a:spcBef>
              <a:spcAft>
                <a:spcPts val="1200"/>
              </a:spcAft>
              <a:buFont typeface="Arial" panose="020B0604020202020204" pitchFamily="34" charset="0"/>
              <a:buChar char="•"/>
              <a:defRPr/>
            </a:pPr>
            <a:r>
              <a:rPr lang="en-US" altLang="en-US" sz="2500" dirty="0" smtClean="0">
                <a:solidFill>
                  <a:schemeClr val="tx1"/>
                </a:solidFill>
                <a:ea typeface="ヒラギノ角ゴ Pro W3" pitchFamily="-84" charset="-128"/>
              </a:rPr>
              <a:t>Check </a:t>
            </a:r>
            <a:r>
              <a:rPr lang="en-US" altLang="en-US" sz="2500" dirty="0">
                <a:solidFill>
                  <a:schemeClr val="tx1"/>
                </a:solidFill>
                <a:ea typeface="ヒラギノ角ゴ Pro W3" pitchFamily="-84" charset="-128"/>
              </a:rPr>
              <a:t>and/or obtain Unique Learner Numbers for all students aged 14 or over on census </a:t>
            </a:r>
            <a:r>
              <a:rPr lang="en-US" altLang="en-US" sz="2500" dirty="0" smtClean="0">
                <a:solidFill>
                  <a:schemeClr val="tx1"/>
                </a:solidFill>
                <a:ea typeface="ヒラギノ角ゴ Pro W3" pitchFamily="-84" charset="-128"/>
              </a:rPr>
              <a:t>day</a:t>
            </a:r>
          </a:p>
          <a:p>
            <a:pPr marL="892822" lvl="1" indent="-457200" algn="l">
              <a:spcBef>
                <a:spcPts val="0"/>
              </a:spcBef>
              <a:spcAft>
                <a:spcPts val="1200"/>
              </a:spcAft>
              <a:buFont typeface="Arial" panose="020B0604020202020204" pitchFamily="34" charset="0"/>
              <a:buChar char="•"/>
              <a:defRPr/>
            </a:pPr>
            <a:r>
              <a:rPr lang="en-US" altLang="en-US" sz="2500" dirty="0">
                <a:solidFill>
                  <a:schemeClr val="tx1"/>
                </a:solidFill>
                <a:ea typeface="ヒラギノ角ゴ Pro W3" pitchFamily="-84" charset="-128"/>
              </a:rPr>
              <a:t>Learning aims – For schools with 16-19 </a:t>
            </a:r>
            <a:r>
              <a:rPr lang="en-US" altLang="en-US" sz="2500" dirty="0" smtClean="0">
                <a:solidFill>
                  <a:schemeClr val="tx1"/>
                </a:solidFill>
                <a:ea typeface="ヒラギノ角ゴ Pro W3" pitchFamily="-84" charset="-128"/>
              </a:rPr>
              <a:t>provision</a:t>
            </a:r>
          </a:p>
          <a:p>
            <a:pPr marL="892822" lvl="1" indent="-457200" algn="l">
              <a:spcBef>
                <a:spcPts val="0"/>
              </a:spcBef>
              <a:spcAft>
                <a:spcPts val="1200"/>
              </a:spcAft>
              <a:buFont typeface="Arial" panose="020B0604020202020204" pitchFamily="34" charset="0"/>
              <a:buChar char="•"/>
              <a:defRPr/>
            </a:pPr>
            <a:r>
              <a:rPr lang="en-US" altLang="en-US" sz="2500" dirty="0">
                <a:solidFill>
                  <a:schemeClr val="tx1"/>
                </a:solidFill>
                <a:ea typeface="ヒラギノ角ゴ Pro W3" pitchFamily="-84" charset="-128"/>
              </a:rPr>
              <a:t>Youth support services / </a:t>
            </a:r>
            <a:r>
              <a:rPr lang="en-US" altLang="en-US" sz="2500" dirty="0" err="1">
                <a:solidFill>
                  <a:schemeClr val="tx1"/>
                </a:solidFill>
                <a:ea typeface="ヒラギノ角ゴ Pro W3" pitchFamily="-84" charset="-128"/>
              </a:rPr>
              <a:t>Connexions</a:t>
            </a:r>
            <a:r>
              <a:rPr lang="en-US" altLang="en-US" sz="2500" dirty="0">
                <a:solidFill>
                  <a:schemeClr val="tx1"/>
                </a:solidFill>
                <a:ea typeface="ヒラギノ角ゴ Pro W3" pitchFamily="-84" charset="-128"/>
              </a:rPr>
              <a:t> agreement </a:t>
            </a:r>
            <a:r>
              <a:rPr lang="en-US" altLang="en-US" sz="2500" dirty="0" smtClean="0">
                <a:solidFill>
                  <a:schemeClr val="tx1"/>
                </a:solidFill>
                <a:ea typeface="ヒラギノ角ゴ Pro W3" pitchFamily="-84" charset="-128"/>
              </a:rPr>
              <a:t>should </a:t>
            </a:r>
            <a:r>
              <a:rPr lang="en-US" altLang="en-US" sz="2500" dirty="0">
                <a:solidFill>
                  <a:schemeClr val="tx1"/>
                </a:solidFill>
                <a:ea typeface="ヒラギノ角ゴ Pro W3" pitchFamily="-84" charset="-128"/>
              </a:rPr>
              <a:t>be recorded either ‘Yes’, ‘No’ or SNR (Sought No </a:t>
            </a:r>
            <a:r>
              <a:rPr lang="en-US" altLang="en-US" sz="2500" dirty="0" smtClean="0">
                <a:solidFill>
                  <a:schemeClr val="tx1"/>
                </a:solidFill>
                <a:ea typeface="ヒラギノ角ゴ Pro W3" pitchFamily="-84" charset="-128"/>
              </a:rPr>
              <a:t>Reply)</a:t>
            </a:r>
          </a:p>
          <a:p>
            <a:pPr marL="435622" lvl="1" algn="l">
              <a:defRPr/>
            </a:pPr>
            <a:endParaRPr lang="en-US" altLang="en-US" sz="2000" dirty="0" smtClean="0">
              <a:solidFill>
                <a:srgbClr val="05583A"/>
              </a:solidFill>
              <a:ea typeface="ヒラギノ角ゴ Pro W3" pitchFamily="-84" charset="-128"/>
            </a:endParaRPr>
          </a:p>
        </p:txBody>
      </p:sp>
    </p:spTree>
    <p:extLst>
      <p:ext uri="{BB962C8B-B14F-4D97-AF65-F5344CB8AC3E}">
        <p14:creationId xmlns:p14="http://schemas.microsoft.com/office/powerpoint/2010/main" val="19747366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015667 TEMP PAG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079" y="8638"/>
            <a:ext cx="9144000" cy="68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p:txBody>
          <a:bodyPr>
            <a:normAutofit fontScale="90000"/>
          </a:bodyPr>
          <a:lstStyle/>
          <a:p>
            <a:pPr lvl="1" algn="l" eaLnBrk="1" hangingPunct="1"/>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3300" b="1" dirty="0">
                <a:solidFill>
                  <a:srgbClr val="92C316"/>
                </a:solidFill>
                <a:ea typeface="ヒラギノ角ゴ Pro W3" pitchFamily="-84" charset="-128"/>
              </a:rPr>
              <a:t>Step 3: </a:t>
            </a:r>
            <a:r>
              <a:rPr lang="en-GB" sz="3300" b="1" dirty="0">
                <a:solidFill>
                  <a:srgbClr val="92C316"/>
                </a:solidFill>
              </a:rPr>
              <a:t>Edit School Profile</a:t>
            </a:r>
            <a:r>
              <a:rPr lang="en-GB" sz="3300" dirty="0"/>
              <a:t/>
            </a:r>
            <a:br>
              <a:rPr lang="en-GB" sz="3300" dirty="0"/>
            </a:br>
            <a:r>
              <a:rPr lang="en-GB" sz="3300" b="1" dirty="0">
                <a:solidFill>
                  <a:srgbClr val="92C316"/>
                </a:solidFill>
              </a:rPr>
              <a:t/>
            </a:r>
            <a:br>
              <a:rPr lang="en-GB" sz="3300" b="1" dirty="0">
                <a:solidFill>
                  <a:srgbClr val="92C316"/>
                </a:solidFill>
              </a:rPr>
            </a:br>
            <a:r>
              <a:rPr lang="en-GB" sz="2800" b="1" dirty="0">
                <a:solidFill>
                  <a:srgbClr val="92C316"/>
                </a:solidFill>
                <a:ea typeface="ヒラギノ角ゴ Pro W3" pitchFamily="-84" charset="-128"/>
              </a:rPr>
              <a:t/>
            </a:r>
            <a:br>
              <a:rPr lang="en-GB" sz="2800" b="1" dirty="0">
                <a:solidFill>
                  <a:srgbClr val="92C316"/>
                </a:solidFill>
                <a:ea typeface="ヒラギノ角ゴ Pro W3" pitchFamily="-84" charset="-128"/>
              </a:rPr>
            </a:br>
            <a:r>
              <a:rPr lang="en-GB" sz="2800" b="1" dirty="0">
                <a:solidFill>
                  <a:srgbClr val="92C316"/>
                </a:solidFill>
              </a:rPr>
              <a:t/>
            </a:r>
            <a:br>
              <a:rPr lang="en-GB" sz="2800" b="1" dirty="0">
                <a:solidFill>
                  <a:srgbClr val="92C316"/>
                </a:solidFill>
              </a:rPr>
            </a:br>
            <a:endParaRPr lang="en-US" sz="2800" b="1" dirty="0">
              <a:solidFill>
                <a:srgbClr val="92C316"/>
              </a:solidFill>
              <a:ea typeface="ヒラギノ角ゴ Pro W3" pitchFamily="-84" charset="-128"/>
            </a:endParaRPr>
          </a:p>
        </p:txBody>
      </p:sp>
      <p:sp>
        <p:nvSpPr>
          <p:cNvPr id="3"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sp>
        <p:nvSpPr>
          <p:cNvPr id="2"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48" y="5728872"/>
            <a:ext cx="1372063" cy="7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C:\Users\KSikka\Desktop\Test 8.pn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88365" y="1417954"/>
            <a:ext cx="8767270" cy="4608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7818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4" name="TextBox 3"/>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a:solidFill>
                  <a:prstClr val="white"/>
                </a:solidFill>
                <a:cs typeface="Calibri" pitchFamily="34" charset="0"/>
              </a:rPr>
              <a:t>Education Performance &amp; Information</a:t>
            </a:r>
          </a:p>
        </p:txBody>
      </p:sp>
      <p:sp>
        <p:nvSpPr>
          <p:cNvPr id="3" name="Rectangle 2"/>
          <p:cNvSpPr/>
          <p:nvPr/>
        </p:nvSpPr>
        <p:spPr>
          <a:xfrm>
            <a:off x="1" y="479040"/>
            <a:ext cx="9155116" cy="489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b="14354"/>
          <a:stretch>
            <a:fillRect/>
          </a:stretch>
        </p:blipFill>
        <p:spPr bwMode="auto">
          <a:xfrm>
            <a:off x="7542043" y="5844652"/>
            <a:ext cx="1107163" cy="5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86367" y="2471958"/>
            <a:ext cx="7274172" cy="911927"/>
          </a:xfrm>
          <a:prstGeom prst="rect">
            <a:avLst/>
          </a:prstGeom>
          <a:noFill/>
        </p:spPr>
        <p:txBody>
          <a:bodyPr wrap="square" lIns="0" tIns="40074" rIns="0" bIns="40074" rtlCol="0" anchor="ctr" anchorCtr="0">
            <a:spAutoFit/>
          </a:bodyPr>
          <a:lstStyle/>
          <a:p>
            <a:r>
              <a:rPr lang="en-GB" sz="4000" b="1" dirty="0" smtClean="0">
                <a:ln>
                  <a:solidFill>
                    <a:srgbClr val="2C4C24"/>
                  </a:solidFill>
                </a:ln>
                <a:solidFill>
                  <a:srgbClr val="2C4C24"/>
                </a:solidFill>
                <a:cs typeface="Calibri" pitchFamily="34" charset="0"/>
              </a:rPr>
              <a:t>Questions / Comments?</a:t>
            </a:r>
          </a:p>
          <a:p>
            <a:endParaRPr lang="en-GB" sz="1400" b="1" dirty="0">
              <a:solidFill>
                <a:schemeClr val="bg1"/>
              </a:solidFill>
              <a:cs typeface="Calibri" pitchFamily="34" charset="0"/>
            </a:endParaRPr>
          </a:p>
        </p:txBody>
      </p:sp>
      <p:sp>
        <p:nvSpPr>
          <p:cNvPr id="8" name="TextBox 7"/>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Tree>
    <p:extLst>
      <p:ext uri="{BB962C8B-B14F-4D97-AF65-F5344CB8AC3E}">
        <p14:creationId xmlns:p14="http://schemas.microsoft.com/office/powerpoint/2010/main" val="104090725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142516"/>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323528" y="387481"/>
            <a:ext cx="7719366" cy="466413"/>
          </a:xfrm>
        </p:spPr>
        <p:txBody>
          <a:bodyPr>
            <a:noAutofit/>
          </a:bodyPr>
          <a:lstStyle/>
          <a:p>
            <a:pPr algn="l" eaLnBrk="1" hangingPunct="1"/>
            <a:r>
              <a:rPr lang="en-US" altLang="en-US" sz="4200" b="1" cap="all" dirty="0" smtClean="0">
                <a:solidFill>
                  <a:srgbClr val="92C316"/>
                </a:solidFill>
                <a:ea typeface="ヒラギノ角ゴ Pro W3" pitchFamily="-84" charset="-128"/>
              </a:rPr>
              <a:t>School Census Prize Giving</a:t>
            </a:r>
            <a:endParaRPr lang="en-US" altLang="en-US" sz="4200" b="1" cap="all" dirty="0">
              <a:solidFill>
                <a:srgbClr val="92C316"/>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8" name="Title 1"/>
          <p:cNvSpPr txBox="1">
            <a:spLocks/>
          </p:cNvSpPr>
          <p:nvPr/>
        </p:nvSpPr>
        <p:spPr>
          <a:xfrm>
            <a:off x="467544" y="620688"/>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9" name="Subtitle 2"/>
          <p:cNvSpPr txBox="1">
            <a:spLocks/>
          </p:cNvSpPr>
          <p:nvPr/>
        </p:nvSpPr>
        <p:spPr>
          <a:xfrm>
            <a:off x="467544" y="1052736"/>
            <a:ext cx="8208912" cy="513371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35622" lvl="1" algn="l">
              <a:defRPr/>
            </a:pPr>
            <a:r>
              <a:rPr lang="en-GB" dirty="0" smtClean="0">
                <a:solidFill>
                  <a:schemeClr val="tx1"/>
                </a:solidFill>
                <a:ea typeface="ヒラギノ角ゴ Pro W3" pitchFamily="-84" charset="-128"/>
              </a:rPr>
              <a:t>We promised a prize to the schools that submitted their School Census on day 1 </a:t>
            </a:r>
          </a:p>
          <a:p>
            <a:pPr marL="435622" lvl="1" algn="l">
              <a:defRPr/>
            </a:pPr>
            <a:r>
              <a:rPr lang="en-GB" dirty="0" smtClean="0">
                <a:solidFill>
                  <a:schemeClr val="tx1"/>
                </a:solidFill>
                <a:ea typeface="ヒラギノ角ゴ Pro W3" pitchFamily="-84" charset="-128"/>
              </a:rPr>
              <a:t>Well done to…</a:t>
            </a:r>
          </a:p>
          <a:p>
            <a:pPr marL="435622" lvl="1" algn="l">
              <a:defRPr/>
            </a:pPr>
            <a:endParaRPr lang="en-GB" sz="1500" dirty="0" smtClean="0">
              <a:solidFill>
                <a:schemeClr val="tx1"/>
              </a:solidFill>
              <a:ea typeface="ヒラギノ角ゴ Pro W3" pitchFamily="-84" charset="-128"/>
            </a:endParaRPr>
          </a:p>
          <a:p>
            <a:pPr marL="892822" lvl="1" indent="-457200" algn="l">
              <a:buFont typeface="Arial" panose="020B0604020202020204" pitchFamily="34" charset="0"/>
              <a:buChar char="•"/>
              <a:defRPr/>
            </a:pPr>
            <a:endParaRPr lang="en-GB" dirty="0">
              <a:solidFill>
                <a:schemeClr val="tx1"/>
              </a:solidFill>
              <a:ea typeface="ヒラギノ角ゴ Pro W3" pitchFamily="-84" charset="-128"/>
            </a:endParaRPr>
          </a:p>
          <a:p>
            <a:pPr marL="892822" lvl="1" indent="-457200" algn="l">
              <a:buFont typeface="Arial" panose="020B0604020202020204" pitchFamily="34" charset="0"/>
              <a:buChar char="•"/>
              <a:defRPr/>
            </a:pPr>
            <a:endParaRPr lang="en-GB" dirty="0" smtClean="0">
              <a:solidFill>
                <a:schemeClr val="tx1"/>
              </a:solidFill>
              <a:ea typeface="ヒラギノ角ゴ Pro W3" pitchFamily="-84" charset="-128"/>
            </a:endParaRPr>
          </a:p>
          <a:p>
            <a:pPr marL="892822" lvl="1" indent="-457200" algn="l">
              <a:buFont typeface="Arial" panose="020B0604020202020204" pitchFamily="34" charset="0"/>
              <a:buChar char="•"/>
              <a:defRPr/>
            </a:pPr>
            <a:endParaRPr lang="en-GB" dirty="0">
              <a:solidFill>
                <a:schemeClr val="tx1"/>
              </a:solidFill>
              <a:ea typeface="ヒラギノ角ゴ Pro W3" pitchFamily="-84" charset="-128"/>
            </a:endParaRPr>
          </a:p>
        </p:txBody>
      </p:sp>
      <p:sp>
        <p:nvSpPr>
          <p:cNvPr id="3" name="TextBox 2"/>
          <p:cNvSpPr txBox="1"/>
          <p:nvPr/>
        </p:nvSpPr>
        <p:spPr>
          <a:xfrm>
            <a:off x="274095" y="5709398"/>
            <a:ext cx="8640960" cy="954107"/>
          </a:xfrm>
          <a:prstGeom prst="rect">
            <a:avLst/>
          </a:prstGeom>
          <a:noFill/>
        </p:spPr>
        <p:txBody>
          <a:bodyPr wrap="square" rtlCol="0">
            <a:spAutoFit/>
          </a:bodyPr>
          <a:lstStyle/>
          <a:p>
            <a:r>
              <a:rPr lang="en-GB" sz="2800" dirty="0" smtClean="0">
                <a:ea typeface="ヒラギノ角ゴ Pro W3" pitchFamily="-84" charset="-128"/>
              </a:rPr>
              <a:t>We would also like </a:t>
            </a:r>
            <a:r>
              <a:rPr lang="en-GB" sz="2800" dirty="0">
                <a:ea typeface="ヒラギノ角ゴ Pro W3" pitchFamily="-84" charset="-128"/>
              </a:rPr>
              <a:t>to thank </a:t>
            </a:r>
            <a:r>
              <a:rPr lang="en-GB" sz="2800" dirty="0" smtClean="0">
                <a:ea typeface="ヒラギノ角ゴ Pro W3" pitchFamily="-84" charset="-128"/>
              </a:rPr>
              <a:t>schools </a:t>
            </a:r>
            <a:r>
              <a:rPr lang="en-GB" sz="2800" dirty="0">
                <a:ea typeface="ヒラギノ角ゴ Pro W3" pitchFamily="-84" charset="-128"/>
              </a:rPr>
              <a:t>for sending back </a:t>
            </a:r>
            <a:r>
              <a:rPr lang="en-GB" sz="2800" dirty="0" smtClean="0">
                <a:ea typeface="ヒラギノ角ゴ Pro W3" pitchFamily="-84" charset="-128"/>
              </a:rPr>
              <a:t>provisional </a:t>
            </a:r>
            <a:r>
              <a:rPr lang="en-GB" sz="2800" dirty="0">
                <a:ea typeface="ヒラギノ角ゴ Pro W3" pitchFamily="-84" charset="-128"/>
              </a:rPr>
              <a:t>exam results in </a:t>
            </a:r>
            <a:r>
              <a:rPr lang="en-GB" sz="2800" dirty="0" smtClean="0">
                <a:ea typeface="ヒラギノ角ゴ Pro W3" pitchFamily="-84" charset="-128"/>
              </a:rPr>
              <a:t>August…</a:t>
            </a:r>
            <a:endParaRPr lang="en-GB" sz="2800" dirty="0">
              <a:ea typeface="ヒラギノ角ゴ Pro W3" pitchFamily="-84" charset="-128"/>
            </a:endParaRPr>
          </a:p>
        </p:txBody>
      </p:sp>
      <p:pic>
        <p:nvPicPr>
          <p:cNvPr id="11" name="Picture 5"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950" y="1455792"/>
            <a:ext cx="6624736" cy="473622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2597979" y="2315312"/>
            <a:ext cx="4248472" cy="15841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smtClean="0">
                <a:latin typeface="Copperplate Gothic Bold" panose="020E0705020206020404" pitchFamily="34" charset="0"/>
                <a:ea typeface="Batang" panose="02030600000101010101" pitchFamily="18" charset="-127"/>
              </a:rPr>
              <a:t>Burnside</a:t>
            </a:r>
          </a:p>
          <a:p>
            <a:r>
              <a:rPr lang="en-GB" sz="3600" b="1" dirty="0" smtClean="0">
                <a:latin typeface="Copperplate Gothic Bold" panose="020E0705020206020404" pitchFamily="34" charset="0"/>
                <a:ea typeface="Batang" panose="02030600000101010101" pitchFamily="18" charset="-127"/>
              </a:rPr>
              <a:t>Lammas</a:t>
            </a:r>
            <a:endParaRPr lang="en-GB" sz="3600" b="1" dirty="0">
              <a:latin typeface="Copperplate Gothic Bold" panose="020E0705020206020404" pitchFamily="34" charset="0"/>
              <a:ea typeface="Batang" panose="02030600000101010101" pitchFamily="18" charset="-127"/>
            </a:endParaRPr>
          </a:p>
        </p:txBody>
      </p:sp>
    </p:spTree>
    <p:extLst>
      <p:ext uri="{BB962C8B-B14F-4D97-AF65-F5344CB8AC3E}">
        <p14:creationId xmlns:p14="http://schemas.microsoft.com/office/powerpoint/2010/main" val="420843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142516"/>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80980" y="404664"/>
            <a:ext cx="8955516" cy="1224136"/>
          </a:xfrm>
        </p:spPr>
        <p:txBody>
          <a:bodyPr>
            <a:noAutofit/>
          </a:bodyPr>
          <a:lstStyle/>
          <a:p>
            <a:r>
              <a:rPr lang="en-GB" sz="3500" b="1" dirty="0" smtClean="0">
                <a:solidFill>
                  <a:srgbClr val="05583A"/>
                </a:solidFill>
                <a:ea typeface="ヒラギノ角ゴ Pro W3" pitchFamily="-84" charset="-128"/>
              </a:rPr>
              <a:t>The award for the first A Level results day form </a:t>
            </a:r>
            <a:r>
              <a:rPr lang="en-GB" altLang="en-US" sz="3500" b="1" dirty="0" smtClean="0">
                <a:solidFill>
                  <a:srgbClr val="05583A"/>
                </a:solidFill>
                <a:ea typeface="ヒラギノ角ゴ Pro W3" pitchFamily="-84" charset="-128"/>
              </a:rPr>
              <a:t>goes to …</a:t>
            </a:r>
            <a:endParaRPr lang="en-US" altLang="en-US" sz="3500" b="1" dirty="0">
              <a:solidFill>
                <a:srgbClr val="05583A"/>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pic>
        <p:nvPicPr>
          <p:cNvPr id="9" name="Picture 5"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795" y="1196752"/>
            <a:ext cx="7560840" cy="540547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2597979" y="2315312"/>
            <a:ext cx="4248472" cy="15841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smtClean="0">
                <a:latin typeface="Copperplate Gothic Bold" panose="020E0705020206020404" pitchFamily="34" charset="0"/>
                <a:ea typeface="Batang" panose="02030600000101010101" pitchFamily="18" charset="-127"/>
              </a:rPr>
              <a:t>Walthamstow academy</a:t>
            </a:r>
            <a:endParaRPr lang="en-GB" sz="3600" b="1" dirty="0">
              <a:latin typeface="Copperplate Gothic Bold" panose="020E0705020206020404" pitchFamily="34" charset="0"/>
              <a:ea typeface="Batang" panose="02030600000101010101" pitchFamily="18" charset="-127"/>
            </a:endParaRPr>
          </a:p>
        </p:txBody>
      </p:sp>
    </p:spTree>
    <p:extLst>
      <p:ext uri="{BB962C8B-B14F-4D97-AF65-F5344CB8AC3E}">
        <p14:creationId xmlns:p14="http://schemas.microsoft.com/office/powerpoint/2010/main" val="75177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142516"/>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6" name="Title 1"/>
          <p:cNvSpPr>
            <a:spLocks noGrp="1"/>
          </p:cNvSpPr>
          <p:nvPr>
            <p:ph type="ctrTitle"/>
          </p:nvPr>
        </p:nvSpPr>
        <p:spPr>
          <a:xfrm>
            <a:off x="80980" y="404664"/>
            <a:ext cx="8955516" cy="1224136"/>
          </a:xfrm>
        </p:spPr>
        <p:txBody>
          <a:bodyPr>
            <a:noAutofit/>
          </a:bodyPr>
          <a:lstStyle/>
          <a:p>
            <a:r>
              <a:rPr lang="en-GB" sz="3500" b="1" dirty="0" smtClean="0">
                <a:solidFill>
                  <a:srgbClr val="05583A"/>
                </a:solidFill>
                <a:ea typeface="ヒラギノ角ゴ Pro W3" pitchFamily="-84" charset="-128"/>
              </a:rPr>
              <a:t>The award for the first GCSE results day form </a:t>
            </a:r>
            <a:r>
              <a:rPr lang="en-GB" altLang="en-US" sz="3500" b="1" dirty="0" smtClean="0">
                <a:solidFill>
                  <a:srgbClr val="05583A"/>
                </a:solidFill>
                <a:ea typeface="ヒラギノ角ゴ Pro W3" pitchFamily="-84" charset="-128"/>
              </a:rPr>
              <a:t>goes to …</a:t>
            </a:r>
            <a:endParaRPr lang="en-US" altLang="en-US" sz="3500" b="1" dirty="0">
              <a:solidFill>
                <a:srgbClr val="05583A"/>
              </a:solidFill>
              <a:ea typeface="ヒラギノ角ゴ Pro W3" pitchFamily="-84" charset="-128"/>
            </a:endParaRPr>
          </a:p>
        </p:txBody>
      </p:sp>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pic>
        <p:nvPicPr>
          <p:cNvPr id="9" name="Picture 5"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795" y="1196752"/>
            <a:ext cx="7560840" cy="540547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2597979" y="2315312"/>
            <a:ext cx="4248472" cy="15841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smtClean="0">
                <a:latin typeface="Copperplate Gothic Bold" panose="020E0705020206020404" pitchFamily="34" charset="0"/>
                <a:ea typeface="Batang" panose="02030600000101010101" pitchFamily="18" charset="-127"/>
              </a:rPr>
              <a:t>George Mitchell</a:t>
            </a:r>
            <a:endParaRPr lang="en-GB" sz="3600" b="1" dirty="0">
              <a:latin typeface="Copperplate Gothic Bold" panose="020E0705020206020404" pitchFamily="34" charset="0"/>
              <a:ea typeface="Batang" panose="02030600000101010101" pitchFamily="18" charset="-127"/>
            </a:endParaRPr>
          </a:p>
        </p:txBody>
      </p:sp>
    </p:spTree>
    <p:extLst>
      <p:ext uri="{BB962C8B-B14F-4D97-AF65-F5344CB8AC3E}">
        <p14:creationId xmlns:p14="http://schemas.microsoft.com/office/powerpoint/2010/main" val="59252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4" name="TextBox 3"/>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a:solidFill>
                  <a:prstClr val="white"/>
                </a:solidFill>
                <a:cs typeface="Calibri" pitchFamily="34" charset="0"/>
              </a:rPr>
              <a:t>Education Performance &amp; Information</a:t>
            </a:r>
          </a:p>
        </p:txBody>
      </p:sp>
      <p:sp>
        <p:nvSpPr>
          <p:cNvPr id="3" name="Rectangle 2"/>
          <p:cNvSpPr/>
          <p:nvPr/>
        </p:nvSpPr>
        <p:spPr>
          <a:xfrm>
            <a:off x="1" y="479040"/>
            <a:ext cx="9155116" cy="489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b="14354"/>
          <a:stretch>
            <a:fillRect/>
          </a:stretch>
        </p:blipFill>
        <p:spPr bwMode="auto">
          <a:xfrm>
            <a:off x="7542043" y="5844652"/>
            <a:ext cx="1107163" cy="5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95537" y="2379625"/>
            <a:ext cx="8759580" cy="1096593"/>
          </a:xfrm>
          <a:prstGeom prst="rect">
            <a:avLst/>
          </a:prstGeom>
          <a:noFill/>
        </p:spPr>
        <p:txBody>
          <a:bodyPr wrap="square" lIns="0" tIns="40074" rIns="0" bIns="40074" rtlCol="0" anchor="ctr" anchorCtr="0">
            <a:spAutoFit/>
          </a:bodyPr>
          <a:lstStyle/>
          <a:p>
            <a:r>
              <a:rPr lang="en-GB" sz="4000" b="1" dirty="0" smtClean="0">
                <a:ln>
                  <a:solidFill>
                    <a:srgbClr val="2C4C24"/>
                  </a:solidFill>
                </a:ln>
                <a:solidFill>
                  <a:srgbClr val="2C4C24"/>
                </a:solidFill>
                <a:cs typeface="Calibri" pitchFamily="34" charset="0"/>
              </a:rPr>
              <a:t>Careers</a:t>
            </a:r>
          </a:p>
          <a:p>
            <a:r>
              <a:rPr lang="en-GB" sz="2600" b="1" dirty="0" smtClean="0">
                <a:ln>
                  <a:solidFill>
                    <a:srgbClr val="2C4C24"/>
                  </a:solidFill>
                </a:ln>
                <a:solidFill>
                  <a:srgbClr val="2C4C24"/>
                </a:solidFill>
                <a:cs typeface="Calibri" pitchFamily="34" charset="0"/>
              </a:rPr>
              <a:t>Linda Leigh</a:t>
            </a:r>
            <a:endParaRPr lang="en-GB" sz="1400" b="1" dirty="0">
              <a:solidFill>
                <a:schemeClr val="bg1"/>
              </a:solidFill>
              <a:cs typeface="Calibri" pitchFamily="34" charset="0"/>
            </a:endParaRPr>
          </a:p>
        </p:txBody>
      </p:sp>
      <p:sp>
        <p:nvSpPr>
          <p:cNvPr id="8" name="TextBox 7"/>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Tree>
    <p:extLst>
      <p:ext uri="{BB962C8B-B14F-4D97-AF65-F5344CB8AC3E}">
        <p14:creationId xmlns:p14="http://schemas.microsoft.com/office/powerpoint/2010/main" val="293562960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5116" cy="5126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sp>
        <p:nvSpPr>
          <p:cNvPr id="4" name="TextBox 3"/>
          <p:cNvSpPr txBox="1"/>
          <p:nvPr/>
        </p:nvSpPr>
        <p:spPr>
          <a:xfrm>
            <a:off x="6444208" y="123517"/>
            <a:ext cx="2520280" cy="265597"/>
          </a:xfrm>
          <a:prstGeom prst="rect">
            <a:avLst/>
          </a:prstGeom>
          <a:noFill/>
        </p:spPr>
        <p:txBody>
          <a:bodyPr wrap="square" lIns="0" tIns="40074" rIns="0" bIns="40074" rtlCol="0" anchor="ctr" anchorCtr="0">
            <a:spAutoFit/>
          </a:bodyPr>
          <a:lstStyle/>
          <a:p>
            <a:r>
              <a:rPr lang="en-GB" sz="1200" b="1" dirty="0">
                <a:solidFill>
                  <a:prstClr val="white"/>
                </a:solidFill>
                <a:cs typeface="Calibri" pitchFamily="34" charset="0"/>
              </a:rPr>
              <a:t>Education Performance &amp; Information</a:t>
            </a:r>
          </a:p>
        </p:txBody>
      </p:sp>
      <p:sp>
        <p:nvSpPr>
          <p:cNvPr id="3" name="Rectangle 2"/>
          <p:cNvSpPr/>
          <p:nvPr/>
        </p:nvSpPr>
        <p:spPr>
          <a:xfrm>
            <a:off x="1" y="479040"/>
            <a:ext cx="9155116" cy="489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en-GB" dirty="0">
              <a:solidFill>
                <a:prstClr val="white"/>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b="14354"/>
          <a:stretch>
            <a:fillRect/>
          </a:stretch>
        </p:blipFill>
        <p:spPr bwMode="auto">
          <a:xfrm>
            <a:off x="7542043" y="5844652"/>
            <a:ext cx="1107163" cy="5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86367" y="2471958"/>
            <a:ext cx="7274172" cy="911927"/>
          </a:xfrm>
          <a:prstGeom prst="rect">
            <a:avLst/>
          </a:prstGeom>
          <a:noFill/>
        </p:spPr>
        <p:txBody>
          <a:bodyPr wrap="square" lIns="0" tIns="40074" rIns="0" bIns="40074" rtlCol="0" anchor="ctr" anchorCtr="0">
            <a:spAutoFit/>
          </a:bodyPr>
          <a:lstStyle/>
          <a:p>
            <a:r>
              <a:rPr lang="en-GB" sz="4000" b="1" dirty="0" smtClean="0">
                <a:ln>
                  <a:solidFill>
                    <a:srgbClr val="2C4C24"/>
                  </a:solidFill>
                </a:ln>
                <a:solidFill>
                  <a:srgbClr val="2C4C24"/>
                </a:solidFill>
                <a:cs typeface="Calibri" pitchFamily="34" charset="0"/>
              </a:rPr>
              <a:t>Questions / Comments?</a:t>
            </a:r>
          </a:p>
          <a:p>
            <a:endParaRPr lang="en-GB" sz="1400" b="1" dirty="0">
              <a:solidFill>
                <a:schemeClr val="bg1"/>
              </a:solidFill>
              <a:cs typeface="Calibri" pitchFamily="34" charset="0"/>
            </a:endParaRPr>
          </a:p>
        </p:txBody>
      </p:sp>
      <p:sp>
        <p:nvSpPr>
          <p:cNvPr id="8" name="TextBox 7"/>
          <p:cNvSpPr txBox="1"/>
          <p:nvPr/>
        </p:nvSpPr>
        <p:spPr>
          <a:xfrm>
            <a:off x="615678" y="123518"/>
            <a:ext cx="2601615" cy="265597"/>
          </a:xfrm>
          <a:prstGeom prst="rect">
            <a:avLst/>
          </a:prstGeom>
          <a:noFill/>
        </p:spPr>
        <p:txBody>
          <a:bodyPr wrap="square" lIns="0" tIns="40074" rIns="0" bIns="40074" rtlCol="0" anchor="ctr" anchorCtr="0">
            <a:spAutoFit/>
          </a:bodyPr>
          <a:lstStyle/>
          <a:p>
            <a:r>
              <a:rPr lang="en-GB" sz="1200" b="1" dirty="0">
                <a:solidFill>
                  <a:schemeClr val="bg1"/>
                </a:solidFill>
                <a:latin typeface="Calibri" pitchFamily="34" charset="0"/>
                <a:cs typeface="Calibri" pitchFamily="34" charset="0"/>
              </a:rPr>
              <a:t>www.walthamforest.gov.uk</a:t>
            </a:r>
          </a:p>
        </p:txBody>
      </p:sp>
    </p:spTree>
    <p:extLst>
      <p:ext uri="{BB962C8B-B14F-4D97-AF65-F5344CB8AC3E}">
        <p14:creationId xmlns:p14="http://schemas.microsoft.com/office/powerpoint/2010/main" val="104090725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31" y="5545134"/>
            <a:ext cx="2270721" cy="128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 descr="015667 TEMP PAGES.pdf"/>
          <p:cNvPicPr>
            <a:picLocks noChangeAspect="1"/>
          </p:cNvPicPr>
          <p:nvPr/>
        </p:nvPicPr>
        <p:blipFill>
          <a:blip r:embed="rId4"/>
          <a:srcRect/>
          <a:stretch>
            <a:fillRect/>
          </a:stretch>
        </p:blipFill>
        <p:spPr bwMode="auto">
          <a:xfrm>
            <a:off x="0" y="-142516"/>
            <a:ext cx="9144000" cy="6970286"/>
          </a:xfrm>
          <a:prstGeom prst="rect">
            <a:avLst/>
          </a:prstGeom>
          <a:ln/>
        </p:spPr>
        <p:style>
          <a:lnRef idx="2">
            <a:schemeClr val="dk1"/>
          </a:lnRef>
          <a:fillRef idx="1">
            <a:schemeClr val="lt1"/>
          </a:fillRef>
          <a:effectRef idx="0">
            <a:schemeClr val="dk1"/>
          </a:effectRef>
          <a:fontRef idx="minor">
            <a:schemeClr val="dk1"/>
          </a:fontRef>
        </p:style>
      </p:pic>
      <p:sp>
        <p:nvSpPr>
          <p:cNvPr id="3078" name="Rectangle 10"/>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3079" name="Rectangle 13"/>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65" tIns="40083" rIns="80165" bIns="40083" anchor="ctr">
            <a:spAutoFit/>
          </a:bodyPr>
          <a:lstStyle/>
          <a:p>
            <a:endParaRPr lang="en-GB"/>
          </a:p>
        </p:txBody>
      </p:sp>
      <p:sp>
        <p:nvSpPr>
          <p:cNvPr id="10" name="Title 1"/>
          <p:cNvSpPr>
            <a:spLocks noGrp="1"/>
          </p:cNvSpPr>
          <p:nvPr>
            <p:ph type="ctrTitle"/>
          </p:nvPr>
        </p:nvSpPr>
        <p:spPr>
          <a:xfrm>
            <a:off x="251520" y="404664"/>
            <a:ext cx="8496944" cy="466413"/>
          </a:xfrm>
        </p:spPr>
        <p:txBody>
          <a:bodyPr>
            <a:noAutofit/>
          </a:bodyPr>
          <a:lstStyle/>
          <a:p>
            <a:pPr algn="l"/>
            <a:r>
              <a:rPr lang="en-GB" altLang="en-US" sz="3800" b="1" dirty="0" smtClean="0">
                <a:solidFill>
                  <a:srgbClr val="92C316"/>
                </a:solidFill>
                <a:ea typeface="ヒラギノ角ゴ Pro W3" pitchFamily="-84" charset="-128"/>
              </a:rPr>
              <a:t>Q&amp;A</a:t>
            </a:r>
            <a:endParaRPr lang="en-US" altLang="en-US" sz="3800" b="1" dirty="0">
              <a:solidFill>
                <a:srgbClr val="92C316"/>
              </a:solidFill>
              <a:ea typeface="ヒラギノ角ゴ Pro W3" pitchFamily="-84" charset="-128"/>
            </a:endParaRPr>
          </a:p>
        </p:txBody>
      </p:sp>
      <p:sp>
        <p:nvSpPr>
          <p:cNvPr id="11" name="Subtitle 2"/>
          <p:cNvSpPr>
            <a:spLocks noGrp="1"/>
          </p:cNvSpPr>
          <p:nvPr>
            <p:ph type="subTitle" idx="1"/>
          </p:nvPr>
        </p:nvSpPr>
        <p:spPr>
          <a:xfrm>
            <a:off x="161960" y="908720"/>
            <a:ext cx="8768894" cy="4557652"/>
          </a:xfrm>
        </p:spPr>
        <p:txBody>
          <a:bodyPr>
            <a:noAutofit/>
          </a:bodyPr>
          <a:lstStyle/>
          <a:p>
            <a:pPr marL="342900" lvl="0" indent="-342900" algn="l">
              <a:spcAft>
                <a:spcPts val="0"/>
              </a:spcAft>
              <a:buFont typeface="Arial"/>
              <a:buChar char="•"/>
              <a:tabLst>
                <a:tab pos="457200" algn="l"/>
              </a:tabLst>
            </a:pPr>
            <a:r>
              <a:rPr lang="en-GB" sz="3500" dirty="0" smtClean="0">
                <a:solidFill>
                  <a:schemeClr val="tx1"/>
                </a:solidFill>
                <a:ea typeface="Times New Roman"/>
                <a:cs typeface="Times New Roman"/>
              </a:rPr>
              <a:t>Any issues to discuss now?</a:t>
            </a:r>
          </a:p>
          <a:p>
            <a:pPr marL="342900" lvl="0" indent="-342900" algn="l">
              <a:spcAft>
                <a:spcPts val="0"/>
              </a:spcAft>
              <a:buFont typeface="Arial"/>
              <a:buChar char="•"/>
              <a:tabLst>
                <a:tab pos="457200" algn="l"/>
              </a:tabLst>
            </a:pPr>
            <a:r>
              <a:rPr lang="en-GB" sz="3500" dirty="0" smtClean="0">
                <a:solidFill>
                  <a:schemeClr val="tx1"/>
                </a:solidFill>
                <a:ea typeface="Times New Roman"/>
                <a:cs typeface="Times New Roman"/>
              </a:rPr>
              <a:t>Anything you would like on the agenda in future?</a:t>
            </a:r>
          </a:p>
          <a:p>
            <a:pPr marL="342900" lvl="0" indent="-342900" algn="l">
              <a:spcAft>
                <a:spcPts val="0"/>
              </a:spcAft>
              <a:buFont typeface="Arial"/>
              <a:buChar char="•"/>
              <a:tabLst>
                <a:tab pos="457200" algn="l"/>
              </a:tabLst>
            </a:pPr>
            <a:r>
              <a:rPr lang="en-GB" sz="3500" dirty="0" smtClean="0">
                <a:solidFill>
                  <a:schemeClr val="tx1"/>
                </a:solidFill>
                <a:ea typeface="Times New Roman"/>
                <a:cs typeface="Times New Roman"/>
              </a:rPr>
              <a:t>Please fill in your Evaluation sheet</a:t>
            </a:r>
          </a:p>
          <a:p>
            <a:pPr marL="342900" lvl="0" indent="-342900" algn="l">
              <a:spcAft>
                <a:spcPts val="0"/>
              </a:spcAft>
              <a:buFont typeface="Arial"/>
              <a:buChar char="•"/>
              <a:tabLst>
                <a:tab pos="457200" algn="l"/>
              </a:tabLst>
            </a:pPr>
            <a:endParaRPr lang="en-GB" sz="2500" dirty="0">
              <a:latin typeface="Times New Roman"/>
              <a:ea typeface="Times New Roman"/>
              <a:cs typeface="Times New Roman"/>
            </a:endParaRPr>
          </a:p>
          <a:p>
            <a:pPr marL="435622" lvl="1" algn="l">
              <a:defRPr/>
            </a:pPr>
            <a:endParaRPr lang="en-US" altLang="en-US" sz="2400" dirty="0" smtClean="0">
              <a:solidFill>
                <a:srgbClr val="05583A"/>
              </a:solidFill>
              <a:ea typeface="ヒラギノ角ゴ Pro W3" pitchFamily="-84" charset="-128"/>
            </a:endParaRPr>
          </a:p>
          <a:p>
            <a:pPr marL="435622" lvl="1" algn="l">
              <a:defRPr/>
            </a:pPr>
            <a:endParaRPr lang="en-US" altLang="en-US" sz="2000" dirty="0" smtClean="0">
              <a:solidFill>
                <a:srgbClr val="05583A"/>
              </a:solidFill>
              <a:ea typeface="ヒラギノ角ゴ Pro W3" pitchFamily="-84" charset="-128"/>
            </a:endParaRPr>
          </a:p>
        </p:txBody>
      </p:sp>
    </p:spTree>
    <p:extLst>
      <p:ext uri="{BB962C8B-B14F-4D97-AF65-F5344CB8AC3E}">
        <p14:creationId xmlns:p14="http://schemas.microsoft.com/office/powerpoint/2010/main" val="26670387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015667 TEMP PAG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079" y="8638"/>
            <a:ext cx="9144000" cy="68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p:txBody>
          <a:bodyPr>
            <a:normAutofit fontScale="90000"/>
          </a:bodyPr>
          <a:lstStyle/>
          <a:p>
            <a:pPr lvl="1" algn="l" eaLnBrk="1" hangingPunct="1"/>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2800" b="1" dirty="0">
                <a:solidFill>
                  <a:srgbClr val="92C316"/>
                </a:solidFill>
                <a:ea typeface="ヒラギノ角ゴ Pro W3" pitchFamily="-84" charset="-128"/>
              </a:rPr>
              <a:t/>
            </a:r>
            <a:br>
              <a:rPr lang="en-US" sz="2800" b="1" dirty="0">
                <a:solidFill>
                  <a:srgbClr val="92C316"/>
                </a:solidFill>
                <a:ea typeface="ヒラギノ角ゴ Pro W3" pitchFamily="-84" charset="-128"/>
              </a:rPr>
            </a:br>
            <a:r>
              <a:rPr lang="en-US" sz="3300" b="1" dirty="0">
                <a:solidFill>
                  <a:srgbClr val="92C316"/>
                </a:solidFill>
                <a:ea typeface="ヒラギノ角ゴ Pro W3" pitchFamily="-84" charset="-128"/>
              </a:rPr>
              <a:t>Step 4: </a:t>
            </a:r>
            <a:r>
              <a:rPr lang="en-GB" sz="3300" b="1" dirty="0">
                <a:solidFill>
                  <a:srgbClr val="92C316"/>
                </a:solidFill>
              </a:rPr>
              <a:t>Create and Manage School Users</a:t>
            </a:r>
            <a:br>
              <a:rPr lang="en-GB" sz="3300" b="1" dirty="0">
                <a:solidFill>
                  <a:srgbClr val="92C316"/>
                </a:solidFill>
              </a:rPr>
            </a:br>
            <a:r>
              <a:rPr lang="en-GB" sz="3300" b="1" dirty="0">
                <a:solidFill>
                  <a:srgbClr val="92C316"/>
                </a:solidFill>
                <a:ea typeface="ヒラギノ角ゴ Pro W3" pitchFamily="-84" charset="-128"/>
              </a:rPr>
              <a:t/>
            </a:r>
            <a:br>
              <a:rPr lang="en-GB" sz="3300" b="1" dirty="0">
                <a:solidFill>
                  <a:srgbClr val="92C316"/>
                </a:solidFill>
                <a:ea typeface="ヒラギノ角ゴ Pro W3" pitchFamily="-84" charset="-128"/>
              </a:rPr>
            </a:br>
            <a:r>
              <a:rPr lang="en-GB" sz="2800" b="1" dirty="0">
                <a:solidFill>
                  <a:srgbClr val="92C316"/>
                </a:solidFill>
              </a:rPr>
              <a:t/>
            </a:r>
            <a:br>
              <a:rPr lang="en-GB" sz="2800" b="1" dirty="0">
                <a:solidFill>
                  <a:srgbClr val="92C316"/>
                </a:solidFill>
              </a:rPr>
            </a:br>
            <a:endParaRPr lang="en-US" sz="2800" b="1" dirty="0">
              <a:solidFill>
                <a:srgbClr val="92C316"/>
              </a:solidFill>
              <a:ea typeface="ヒラギノ角ゴ Pro W3" pitchFamily="-84" charset="-128"/>
            </a:endParaRPr>
          </a:p>
        </p:txBody>
      </p:sp>
      <p:sp>
        <p:nvSpPr>
          <p:cNvPr id="3"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sp>
        <p:nvSpPr>
          <p:cNvPr id="2" name="Rectangle 26"/>
          <p:cNvSpPr>
            <a:spLocks noChangeArrowheads="1"/>
          </p:cNvSpPr>
          <p:nvPr/>
        </p:nvSpPr>
        <p:spPr bwMode="auto">
          <a:xfrm>
            <a:off x="0" y="-178974"/>
            <a:ext cx="161960" cy="35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165" tIns="40083" rIns="80165" bIns="40083" numCol="1" anchor="ctr" anchorCtr="0" compatLnSpc="1">
            <a:prstTxWarp prst="textNoShape">
              <a:avLst/>
            </a:prstTxWarp>
            <a:spAutoFit/>
          </a:bodyPr>
          <a:lstStyle/>
          <a:p>
            <a:endParaRPr lang="en-GB"/>
          </a:p>
        </p:txBody>
      </p:sp>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48" y="5728872"/>
            <a:ext cx="1372063" cy="7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C:\Users\KSikka\Desktop\Test 9.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59398" y="1417954"/>
            <a:ext cx="8825205" cy="4577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50911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3881</TotalTime>
  <Words>5389</Words>
  <Application>Microsoft Office PowerPoint</Application>
  <PresentationFormat>On-screen Show (4:3)</PresentationFormat>
  <Paragraphs>815</Paragraphs>
  <Slides>86</Slides>
  <Notes>86</Notes>
  <HiddenSlides>0</HiddenSlides>
  <MMClips>0</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1_Office Theme</vt:lpstr>
      <vt:lpstr>PowerPoint Presentation</vt:lpstr>
      <vt:lpstr>PowerPoint Presentation</vt:lpstr>
      <vt:lpstr>PowerPoint Presentation</vt:lpstr>
      <vt:lpstr>   Early Years Provider HUB (30 hours checker) -  eyp.walthamforest.gov.uk     </vt:lpstr>
      <vt:lpstr>   Registering on the EYP HUB – Step 1    </vt:lpstr>
      <vt:lpstr>  Registering on the EYP HUB – Step 2: Choose your password   </vt:lpstr>
      <vt:lpstr>  Early Years Provider HUB (30 hours checker)   </vt:lpstr>
      <vt:lpstr>     Step 3: Edit School Profile    </vt:lpstr>
      <vt:lpstr>   Step 4: Create and Manage School Users   </vt:lpstr>
      <vt:lpstr>  Early Years Provider HUB (30 hours checker)   </vt:lpstr>
      <vt:lpstr>   Step 5: Perform 30 Hours Code Validation Check   </vt:lpstr>
      <vt:lpstr>  Step 5: Perform 30 Hours Code Validation Check (Part 2)   </vt:lpstr>
      <vt:lpstr>  Step 5: Perform 30 Hours Code Validation Check (Part 3)  </vt:lpstr>
      <vt:lpstr>   Early Years Provider HUB – Future Developments  </vt:lpstr>
      <vt:lpstr>PowerPoint Presentation</vt:lpstr>
      <vt:lpstr>PowerPoint Presentation</vt:lpstr>
      <vt:lpstr>Primary and All-through amendments to Summer 2017 School Census</vt:lpstr>
      <vt:lpstr>Primary and all-through Amendments to Spring 2017 School Census</vt:lpstr>
      <vt:lpstr>BEFORE you submit your Census…</vt:lpstr>
      <vt:lpstr>Changes from 2016 to 2017 school census</vt:lpstr>
      <vt:lpstr>PowerPoint Presentation</vt:lpstr>
      <vt:lpstr>School Census Prize Giving</vt:lpstr>
      <vt:lpstr>Assessment data collection</vt:lpstr>
      <vt:lpstr>The award for submitting all  assessment files first goes to …</vt:lpstr>
      <vt:lpstr>Q&amp;A</vt:lpstr>
      <vt:lpstr>PowerPoint Presentation</vt:lpstr>
      <vt:lpstr>PowerPoint Presentation</vt:lpstr>
      <vt:lpstr>PowerPoint Presentation</vt:lpstr>
      <vt:lpstr>PowerPoint Presentation</vt:lpstr>
      <vt:lpstr>Amendments to school census returns</vt:lpstr>
      <vt:lpstr>Changes from 2016 to 2017 school census</vt:lpstr>
      <vt:lpstr>Changes Existing Data Items </vt:lpstr>
      <vt:lpstr>LOOKING FORWARD TO AUTUMN CENSUS…</vt:lpstr>
      <vt:lpstr>Common errors and issues – things to look out for</vt:lpstr>
      <vt:lpstr>Known issues FROM DfE </vt:lpstr>
      <vt:lpstr>Funding calculations</vt:lpstr>
      <vt:lpstr>REMINDERS to AVOID DUPLICATES</vt:lpstr>
      <vt:lpstr>PowerPoint Presentation</vt:lpstr>
      <vt:lpstr>CHANGES TO DATA PROTECTION</vt:lpstr>
      <vt:lpstr>CHANGES TO DATA PROTECTION</vt:lpstr>
      <vt:lpstr>CHANGES TO DATA PROTECTION</vt:lpstr>
      <vt:lpstr>Certain data items can be refused…</vt:lpstr>
      <vt:lpstr>PowerPoint Presentation</vt:lpstr>
      <vt:lpstr>PowerPoint Presentation</vt:lpstr>
      <vt:lpstr>ACADEMY School census returns</vt:lpstr>
      <vt:lpstr>New Academy Checking service</vt:lpstr>
      <vt:lpstr>New Academy Checking service</vt:lpstr>
      <vt:lpstr>PowerPoint Presentation</vt:lpstr>
      <vt:lpstr>PowerPoint Presentation</vt:lpstr>
      <vt:lpstr> January Census </vt:lpstr>
      <vt:lpstr> Which schools have to provide this information? </vt:lpstr>
      <vt:lpstr> Before School childcare service </vt:lpstr>
      <vt:lpstr> After School childcare service </vt:lpstr>
      <vt:lpstr> Holiday childcare service </vt:lpstr>
      <vt:lpstr> Under 5s childcare service </vt:lpstr>
      <vt:lpstr>Definitions, notes and code sets </vt:lpstr>
      <vt:lpstr> Definitions, notes and code sets </vt:lpstr>
      <vt:lpstr>Support with signposting or finding childcare partners</vt:lpstr>
      <vt:lpstr>PowerPoint Presentation</vt:lpstr>
      <vt:lpstr>PowerPoint Presentation</vt:lpstr>
      <vt:lpstr>School census FUNDING</vt:lpstr>
      <vt:lpstr>School census FUNDING</vt:lpstr>
      <vt:lpstr>PowerPoint Presentation</vt:lpstr>
      <vt:lpstr>PowerPoint Presentation</vt:lpstr>
      <vt:lpstr>School Workforce census</vt:lpstr>
      <vt:lpstr>Recommend Regularly Update</vt:lpstr>
      <vt:lpstr>PowerPoint Presentation</vt:lpstr>
      <vt:lpstr>PowerPoint Presentation</vt:lpstr>
      <vt:lpstr>Exclusions Data</vt:lpstr>
      <vt:lpstr>Exclusions Data</vt:lpstr>
      <vt:lpstr>PowerPoint Presentation</vt:lpstr>
      <vt:lpstr>PowerPoint Presentation</vt:lpstr>
      <vt:lpstr>Pilot of new service</vt:lpstr>
      <vt:lpstr>Pilot of new service</vt:lpstr>
      <vt:lpstr>PowerPoint Presentation</vt:lpstr>
      <vt:lpstr>PowerPoint Presentation</vt:lpstr>
      <vt:lpstr>Secondary amendments to Summer 2017 School Census</vt:lpstr>
      <vt:lpstr>Secondary amendments to Spring 2017 School Census</vt:lpstr>
      <vt:lpstr>Checklist for Secondary Phase pupils</vt:lpstr>
      <vt:lpstr>PowerPoint Presentation</vt:lpstr>
      <vt:lpstr>School Census Prize Giving</vt:lpstr>
      <vt:lpstr>The award for the first A Level results day form goes to …</vt:lpstr>
      <vt:lpstr>The award for the first GCSE results day form goes to …</vt:lpstr>
      <vt:lpstr>PowerPoint Presentation</vt:lpstr>
      <vt:lpstr>PowerPoint Presentation</vt:lpstr>
      <vt:lpstr>Q&amp;A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Payne</dc:creator>
  <cp:lastModifiedBy>Joanne Bell</cp:lastModifiedBy>
  <cp:revision>375</cp:revision>
  <cp:lastPrinted>2017-01-11T11:31:13Z</cp:lastPrinted>
  <dcterms:created xsi:type="dcterms:W3CDTF">2015-11-17T15:43:18Z</dcterms:created>
  <dcterms:modified xsi:type="dcterms:W3CDTF">2017-09-21T08:26:28Z</dcterms:modified>
</cp:coreProperties>
</file>